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60"/>
  </p:notesMasterIdLst>
  <p:sldIdLst>
    <p:sldId id="256" r:id="rId6"/>
    <p:sldId id="257"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10" r:id="rId45"/>
    <p:sldId id="309" r:id="rId46"/>
    <p:sldId id="308" r:id="rId47"/>
    <p:sldId id="305" r:id="rId48"/>
    <p:sldId id="307" r:id="rId49"/>
    <p:sldId id="306" r:id="rId50"/>
    <p:sldId id="349" r:id="rId51"/>
    <p:sldId id="303" r:id="rId52"/>
    <p:sldId id="304" r:id="rId53"/>
    <p:sldId id="301" r:id="rId54"/>
    <p:sldId id="348" r:id="rId55"/>
    <p:sldId id="258" r:id="rId56"/>
    <p:sldId id="259" r:id="rId57"/>
    <p:sldId id="260" r:id="rId58"/>
    <p:sldId id="26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0" autoAdjust="0"/>
    <p:restoredTop sz="66007" autoAdjust="0"/>
  </p:normalViewPr>
  <p:slideViewPr>
    <p:cSldViewPr>
      <p:cViewPr>
        <p:scale>
          <a:sx n="79" d="100"/>
          <a:sy n="79" d="100"/>
        </p:scale>
        <p:origin x="-88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10"/>
    </p:cViewPr>
  </p:sorterViewPr>
  <p:notesViewPr>
    <p:cSldViewPr>
      <p:cViewPr varScale="1">
        <p:scale>
          <a:sx n="85" d="100"/>
          <a:sy n="85" d="100"/>
        </p:scale>
        <p:origin x="-38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8022C-D060-4EF9-AC82-2C733BB9882E}" type="datetimeFigureOut">
              <a:rPr lang="en-US" smtClean="0"/>
              <a:pPr/>
              <a:t>4/3/2013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06C8A-5FD0-4160-917B-A8563D6F509C}" type="slidenum">
              <a:rPr lang="en-US" smtClean="0"/>
              <a:pPr/>
              <a:t>‹#›</a:t>
            </a:fld>
            <a:endParaRPr lang="en-US"/>
          </a:p>
        </p:txBody>
      </p:sp>
    </p:spTree>
    <p:extLst>
      <p:ext uri="{BB962C8B-B14F-4D97-AF65-F5344CB8AC3E}">
        <p14:creationId xmlns:p14="http://schemas.microsoft.com/office/powerpoint/2010/main" val="98361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public.navy.mil/bupers-npc/career/recordsmanagement/militarypersonnelrecords/Pages/FAQ.aspx" TargetMode="External"/><Relationship Id="rId13" Type="http://schemas.openxmlformats.org/officeDocument/2006/relationships/hyperlink" Target="http://www.public.navy.mil/bupers-npc/career/recordsmanagement/Pages/References.aspx" TargetMode="External"/><Relationship Id="rId3" Type="http://schemas.openxmlformats.org/officeDocument/2006/relationships/hyperlink" Target="http://www.public.navy.mil/bupers-npc/reference/messages/Documents/NAVADMINS/NAV2009/NAV09011.txt" TargetMode="External"/><Relationship Id="rId7" Type="http://schemas.openxmlformats.org/officeDocument/2006/relationships/hyperlink" Target="http://www.public.navy.mil/bupers-npc/career/recordsmanagement/militarypersonnelrecords/Pages/DocSubmiss.aspx" TargetMode="External"/><Relationship Id="rId12" Type="http://schemas.openxmlformats.org/officeDocument/2006/relationships/hyperlink" Target="http://www.public.navy.mil/bupers-npc/reference/milpersman/1000/1000General/Documents/1000-150.pdf"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www.public.navy.mil/bupers-npc/career/recordsmanagement/militarypersonnelrecords/Pages/DocCorrect.aspx" TargetMode="External"/><Relationship Id="rId11" Type="http://schemas.openxmlformats.org/officeDocument/2006/relationships/hyperlink" Target="http://www.donhq.navy.mil/bcnr/bcnr.htm" TargetMode="External"/><Relationship Id="rId5" Type="http://schemas.openxmlformats.org/officeDocument/2006/relationships/hyperlink" Target="http://www.public.navy.mil/bupers-npc/career/performanceevaluation/Pages/default.aspx" TargetMode="External"/><Relationship Id="rId10" Type="http://schemas.openxmlformats.org/officeDocument/2006/relationships/hyperlink" Target="http://www.public.navy.mil/bupers-npc/reference/milpersman/1000/1000General/Documents/1070-210.pdf" TargetMode="External"/><Relationship Id="rId4" Type="http://schemas.openxmlformats.org/officeDocument/2006/relationships/hyperlink" Target="http://www.public.navy.mil/bupers-npc/career/recordsmanagement/militarypersonnelrecords/Pages/default2.aspx" TargetMode="External"/><Relationship Id="rId9" Type="http://schemas.openxmlformats.org/officeDocument/2006/relationships/hyperlink" Target="http://www.public.navy.mil/bupers-npc/career/recordsmanagement/militarypersonnelrecords/Pages/ContactUs.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oni.daps.dla.mil/Directives/01000%20Military%20Personnel%20Support/01-01%20General%20Military%20Personnel%20Records/1040.11D.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id.navy.mi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06C8A-5FD0-4160-917B-A8563D6F509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06C8A-5FD0-4160-917B-A8563D6F509C}"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All active duty and reserve personnel having a BOL account, a Common Access Card (CAC) and a CAC-enabled computer can now view their OMPF record online by selecting the "OMPF - My Record" link under the BOL Application Menu.  See </a:t>
            </a:r>
            <a:r>
              <a:rPr lang="en-US" dirty="0" smtClean="0">
                <a:hlinkClick r:id="rId3"/>
              </a:rPr>
              <a:t>NAVADMIN 011/09</a:t>
            </a:r>
            <a:r>
              <a:rPr lang="en-US" dirty="0" smtClean="0"/>
              <a:t> for details.</a:t>
            </a:r>
          </a:p>
          <a:p>
            <a:endParaRPr lang="en-US" dirty="0" smtClean="0"/>
          </a:p>
          <a:p>
            <a:r>
              <a:rPr lang="en-US" dirty="0" smtClean="0"/>
              <a:t>OMPF - My Record provides a secure and efficient method for you to access and review your image record 24/7 and is the preferred method of obtaining OMPF information and correcting your records (see Corrections below) vice ordering the OMPF on CDROM (eliminates unnecessary delays caused by waiting days/weeks to received a CD).</a:t>
            </a:r>
          </a:p>
          <a:p>
            <a:endParaRPr lang="en-US" dirty="0" smtClean="0"/>
          </a:p>
          <a:p>
            <a:r>
              <a:rPr lang="en-US" dirty="0" smtClean="0"/>
              <a:t>Ordering a CD </a:t>
            </a:r>
            <a:r>
              <a:rPr lang="en-US" b="1" dirty="0" smtClean="0"/>
              <a:t>should only</a:t>
            </a:r>
            <a:r>
              <a:rPr lang="en-US" dirty="0" smtClean="0"/>
              <a:t> be done for retaining your complete OMPF record on CD for emergency situations (i.e. backup file; document loss due to system-file corruption).  The CD should be kept in a safe and secured place.  Remember once document(s) are scanned to the OMPF record here at NPC they are destroyed -  See </a:t>
            </a:r>
            <a:r>
              <a:rPr lang="en-US" dirty="0" smtClean="0">
                <a:hlinkClick r:id="rId4"/>
              </a:rPr>
              <a:t>Records Management and Policy</a:t>
            </a:r>
            <a:r>
              <a:rPr lang="en-US" dirty="0" smtClean="0"/>
              <a:t>.</a:t>
            </a:r>
          </a:p>
          <a:p>
            <a:endParaRPr lang="en-US" dirty="0" smtClean="0"/>
          </a:p>
          <a:p>
            <a:r>
              <a:rPr lang="en-US" dirty="0" smtClean="0"/>
              <a:t>Your OMPF reflects documents that have been received, reviewed, and accepted as an official document.  Documents that have been sent to Navy Personnel Command (NPC) within the past few months may still be in process of being scanned to the OMPF record.  Do not resend these documents.</a:t>
            </a:r>
          </a:p>
          <a:p>
            <a:endParaRPr lang="en-US" dirty="0" smtClean="0"/>
          </a:p>
          <a:p>
            <a:r>
              <a:rPr lang="en-US" dirty="0" smtClean="0"/>
              <a:t>With "OMPF - My Record" you are able to view, download and print the documents as you would with the documents on the CDROM.</a:t>
            </a:r>
          </a:p>
          <a:p>
            <a:r>
              <a:rPr lang="en-US" dirty="0" smtClean="0"/>
              <a:t>___________________________________________________________________________________________________________________________________________________________</a:t>
            </a:r>
          </a:p>
          <a:p>
            <a:r>
              <a:rPr lang="en-US" dirty="0" smtClean="0"/>
              <a:t>Corrections</a:t>
            </a:r>
          </a:p>
          <a:p>
            <a:r>
              <a:rPr lang="en-US" b="1" dirty="0" smtClean="0"/>
              <a:t>Evaluations/Fitness Reports</a:t>
            </a:r>
            <a:r>
              <a:rPr lang="en-US" dirty="0" smtClean="0"/>
              <a:t> - For all Evaluations or Fitness Reports issues (this includes removal of duplicates/someone else’s report(s)), please contact </a:t>
            </a:r>
            <a:r>
              <a:rPr lang="en-US" dirty="0" smtClean="0">
                <a:hlinkClick r:id="rId5"/>
              </a:rPr>
              <a:t>PERS-32</a:t>
            </a:r>
            <a:r>
              <a:rPr lang="en-US" dirty="0" smtClean="0"/>
              <a:t>.</a:t>
            </a:r>
          </a:p>
          <a:p>
            <a:r>
              <a:rPr lang="en-US" b="1" dirty="0" smtClean="0"/>
              <a:t>Personal Data Record</a:t>
            </a:r>
            <a:r>
              <a:rPr lang="en-US" dirty="0" smtClean="0"/>
              <a:t> – Your Personal </a:t>
            </a:r>
            <a:r>
              <a:rPr lang="en-US" b="1" dirty="0" smtClean="0"/>
              <a:t>Data</a:t>
            </a:r>
            <a:r>
              <a:rPr lang="en-US" dirty="0" smtClean="0"/>
              <a:t> Record (corporate data) to name a few such as ESR, PSR, ODC, ETJ, NDAWS is updated by various other agencies such as your servicing PSD, Personnel Office or NSIPS.</a:t>
            </a:r>
          </a:p>
          <a:p>
            <a:r>
              <a:rPr lang="en-US" dirty="0" smtClean="0"/>
              <a:t>Please contact your Personnel Office or NSIPS for assistance in correcting or who to contact for correcting corporate data.</a:t>
            </a:r>
          </a:p>
          <a:p>
            <a:r>
              <a:rPr lang="en-US" dirty="0" smtClean="0"/>
              <a:t>PERS-313 does not correct Data Records.</a:t>
            </a:r>
          </a:p>
          <a:p>
            <a:endParaRPr lang="en-US" dirty="0" smtClean="0"/>
          </a:p>
          <a:p>
            <a:r>
              <a:rPr lang="en-US" b="1" dirty="0" smtClean="0"/>
              <a:t>OMPF Image Documents</a:t>
            </a:r>
            <a:r>
              <a:rPr lang="en-US" dirty="0" smtClean="0"/>
              <a:t> - To correct documents in your OMPF record see our webpage’s </a:t>
            </a:r>
            <a:r>
              <a:rPr lang="en-US" dirty="0" smtClean="0">
                <a:hlinkClick r:id="rId6"/>
              </a:rPr>
              <a:t>Document Correction</a:t>
            </a:r>
            <a:r>
              <a:rPr lang="en-US" dirty="0" smtClean="0"/>
              <a:t>, </a:t>
            </a:r>
            <a:r>
              <a:rPr lang="en-US" dirty="0" smtClean="0">
                <a:hlinkClick r:id="rId7"/>
              </a:rPr>
              <a:t>Document Submission</a:t>
            </a:r>
            <a:r>
              <a:rPr lang="en-US" dirty="0" smtClean="0"/>
              <a:t>, </a:t>
            </a:r>
            <a:r>
              <a:rPr lang="en-US" dirty="0" smtClean="0">
                <a:hlinkClick r:id="rId8"/>
              </a:rPr>
              <a:t>Frequently Asked Questions (FAQ)</a:t>
            </a:r>
            <a:r>
              <a:rPr lang="en-US" dirty="0" smtClean="0"/>
              <a:t> and </a:t>
            </a:r>
            <a:r>
              <a:rPr lang="en-US" dirty="0" smtClean="0">
                <a:hlinkClick r:id="rId9" tooltip="Contact Us"/>
              </a:rPr>
              <a:t>Contact Us</a:t>
            </a:r>
            <a:r>
              <a:rPr lang="en-US" dirty="0" smtClean="0"/>
              <a:t>.</a:t>
            </a:r>
          </a:p>
          <a:p>
            <a:r>
              <a:rPr lang="en-US" dirty="0" smtClean="0"/>
              <a:t>Before submitting corrections to us please review the webpage’s above, our “Contact Us” page has an email address that you can submit corrections to.</a:t>
            </a:r>
          </a:p>
          <a:p>
            <a:r>
              <a:rPr lang="en-US" dirty="0" smtClean="0"/>
              <a:t>Note:  Correcting your image record (OMPF) does not correct your Personal Data Record (see Personal Data Record above).</a:t>
            </a:r>
          </a:p>
          <a:p>
            <a:r>
              <a:rPr lang="en-US" dirty="0" smtClean="0"/>
              <a:t> </a:t>
            </a:r>
          </a:p>
          <a:p>
            <a:r>
              <a:rPr lang="en-US" dirty="0" smtClean="0"/>
              <a:t> An official document submitted to NAVPERSCOM for filing in the Official Military Personnel File (OMPF) becomes the property of Department of Navy (DON).  Except for administrative or clerical errors, documents filed in the OMPF may not be removed or changed except by authorization of Secretary of Navy.</a:t>
            </a:r>
          </a:p>
          <a:p>
            <a:r>
              <a:rPr lang="en-US" dirty="0" smtClean="0"/>
              <a:t>    (1) If you find an error in your OMPF, you may request a correction to your service record.  You should submit your request to your local Personnel Support Detachment (PSD) or Personnel Office (</a:t>
            </a:r>
            <a:r>
              <a:rPr lang="en-US" dirty="0" err="1" smtClean="0"/>
              <a:t>PersO</a:t>
            </a:r>
            <a:r>
              <a:rPr lang="en-US" dirty="0" smtClean="0"/>
              <a:t>) for action since the error may be found in your OMPF, the Field Service Record, and in some cases other corporate databases.  Request must include a description of the information to be changed; the reason for the change; the type of change sought (i.e., deletion, correction, or addition); and copies of available documentary evidence supporting the request.  The PSD/</a:t>
            </a:r>
            <a:r>
              <a:rPr lang="en-US" dirty="0" err="1" smtClean="0"/>
              <a:t>PersO</a:t>
            </a:r>
            <a:r>
              <a:rPr lang="en-US" dirty="0" smtClean="0"/>
              <a:t> may make corrections to local records and/or submit changes to NAVPERSCOM in accordance with MILPERSMAN </a:t>
            </a:r>
            <a:r>
              <a:rPr lang="en-US" dirty="0" smtClean="0">
                <a:hlinkClick r:id="rId10"/>
              </a:rPr>
              <a:t>1070-210</a:t>
            </a:r>
            <a:r>
              <a:rPr lang="en-US" dirty="0" smtClean="0"/>
              <a:t>, or in accordance with the regulation governing original document.  In general, the following types of corrections may be made, where appropriate: </a:t>
            </a:r>
          </a:p>
          <a:p>
            <a:r>
              <a:rPr lang="en-US" dirty="0" smtClean="0"/>
              <a:t>Remove a document that was erroneously filed in your record, i.e., another member’s document filed in your record, or a document was filed in your record contrary to policy or regulation.  If this document is in your OMPF, you may request this type of correction directly from NAVPERSCOM (</a:t>
            </a:r>
            <a:r>
              <a:rPr lang="en-US" dirty="0" smtClean="0">
                <a:hlinkClick r:id="rId9" tooltip="Contact Us"/>
              </a:rPr>
              <a:t>PERS-313</a:t>
            </a:r>
            <a:r>
              <a:rPr lang="en-US" dirty="0" smtClean="0"/>
              <a:t>).  </a:t>
            </a:r>
            <a:r>
              <a:rPr lang="en-US" b="1" dirty="0" smtClean="0"/>
              <a:t>Please read the </a:t>
            </a:r>
            <a:r>
              <a:rPr lang="en-US" b="1" dirty="0" smtClean="0">
                <a:hlinkClick r:id="rId8"/>
              </a:rPr>
              <a:t>FAQ</a:t>
            </a:r>
            <a:r>
              <a:rPr lang="en-US" b="1" dirty="0" smtClean="0"/>
              <a:t> section and the </a:t>
            </a:r>
            <a:r>
              <a:rPr lang="en-US" b="1" dirty="0" smtClean="0">
                <a:hlinkClick r:id="rId9" tooltip="Contact Us"/>
              </a:rPr>
              <a:t>'Contact Us'</a:t>
            </a:r>
            <a:r>
              <a:rPr lang="en-US" b="1" dirty="0" smtClean="0"/>
              <a:t> page before submitting requests</a:t>
            </a:r>
            <a:r>
              <a:rPr lang="en-US" dirty="0" smtClean="0"/>
              <a:t>.</a:t>
            </a:r>
          </a:p>
          <a:p>
            <a:r>
              <a:rPr lang="en-US" dirty="0" smtClean="0"/>
              <a:t>Remove a document found in your record that is not legible, and replace it with a clean readable copy of the document (submit the new document under a cover letter, to NAVPERSCOM (</a:t>
            </a:r>
            <a:r>
              <a:rPr lang="en-US" dirty="0" smtClean="0">
                <a:hlinkClick r:id="rId9"/>
              </a:rPr>
              <a:t>PERS-313</a:t>
            </a:r>
            <a:r>
              <a:rPr lang="en-US" dirty="0" smtClean="0"/>
              <a:t>)).</a:t>
            </a:r>
          </a:p>
          <a:p>
            <a:r>
              <a:rPr lang="en-US" dirty="0" smtClean="0"/>
              <a:t>Correct an error on a document, when the correction is mandated by regulation (e.g. the regulation requires a specific word or code, such as a reenlistment code, but the clerk entered an erroneous code).</a:t>
            </a:r>
          </a:p>
          <a:p>
            <a:r>
              <a:rPr lang="en-US" dirty="0" smtClean="0"/>
              <a:t>Correct an error on a document if it is readily apparent on the face of the document that a clerical error was made (e.g., evident a service member reenlisted for 6 years, but dates provided indicate only a 5 year reenlistment; reenlisted on 24 DEC 04 for 6 years (24 DEC 10) but contract indicates enlistment expires 24 DEC 09).  This is restricted to changes that “do not” create a retroactive pay entitlement (see subparagraph (5) below).</a:t>
            </a:r>
          </a:p>
          <a:p>
            <a:r>
              <a:rPr lang="en-US" dirty="0" smtClean="0"/>
              <a:t>    (2) A document may be amended or supplemented by correspondence forwarded via official channels.</a:t>
            </a:r>
          </a:p>
          <a:p>
            <a:r>
              <a:rPr lang="en-US" dirty="0" smtClean="0"/>
              <a:t>    (3) If the change requested is a material change or if change requested is not covered by the above paragraphs, the matter must be referred to the </a:t>
            </a:r>
            <a:r>
              <a:rPr lang="en-US" dirty="0" smtClean="0">
                <a:hlinkClick r:id="rId11" tooltip="BCNR Homepage"/>
              </a:rPr>
              <a:t>Board for Correction of Naval Records</a:t>
            </a:r>
            <a:r>
              <a:rPr lang="en-US" dirty="0" smtClean="0"/>
              <a:t> (BCNR) in accordance with MILPERSMAN </a:t>
            </a:r>
            <a:r>
              <a:rPr lang="en-US" dirty="0" smtClean="0">
                <a:hlinkClick r:id="rId12"/>
              </a:rPr>
              <a:t>1000-150</a:t>
            </a:r>
            <a:r>
              <a:rPr lang="en-US" dirty="0" smtClean="0"/>
              <a:t>.</a:t>
            </a:r>
          </a:p>
          <a:p>
            <a:r>
              <a:rPr lang="en-US" dirty="0" smtClean="0"/>
              <a:t>    (4) If the matter in question involves a matter of opinion, judgment or the exercise of discretion, such as a performance evaluation, refer it to BCNR.</a:t>
            </a:r>
          </a:p>
          <a:p>
            <a:r>
              <a:rPr lang="en-US" dirty="0" smtClean="0"/>
              <a:t>    (5) The Comptroller General (</a:t>
            </a:r>
            <a:r>
              <a:rPr lang="en-US" dirty="0" err="1" smtClean="0"/>
              <a:t>CompGen</a:t>
            </a:r>
            <a:r>
              <a:rPr lang="en-US" dirty="0" smtClean="0"/>
              <a:t>) has consistently held that except for corrections made by BCNR, there is no authority to retroactively correct a military record in order to create a pay entitlement for a prior period.  If the change requested will create a retroactive claim for pay and/or allowances, refer it to BCNR.  Even if the error is an obvious clerical error, if money or entitlement is involved, refer it to BCNR.</a:t>
            </a:r>
          </a:p>
          <a:p>
            <a:r>
              <a:rPr lang="en-US" dirty="0" smtClean="0"/>
              <a:t>The following MILPERSMANs provides guidance on correcting the Naval Record (see </a:t>
            </a:r>
            <a:r>
              <a:rPr lang="en-US" dirty="0" smtClean="0">
                <a:hlinkClick r:id="rId13"/>
              </a:rPr>
              <a:t>References</a:t>
            </a:r>
            <a:r>
              <a:rPr lang="en-US" dirty="0" smtClean="0"/>
              <a:t> for direct links):</a:t>
            </a:r>
          </a:p>
          <a:p>
            <a:r>
              <a:rPr lang="en-US" dirty="0" smtClean="0"/>
              <a:t>MILPERSMAN 1070-020 Officer Permanent Personnel Record</a:t>
            </a:r>
            <a:br>
              <a:rPr lang="en-US" dirty="0" smtClean="0"/>
            </a:br>
            <a:r>
              <a:rPr lang="en-US" dirty="0" smtClean="0"/>
              <a:t>MILPERSMAN 1070-080 Enlisted Permanent Personnel Record</a:t>
            </a:r>
            <a:br>
              <a:rPr lang="en-US" dirty="0" smtClean="0"/>
            </a:br>
            <a:r>
              <a:rPr lang="en-US" dirty="0" smtClean="0"/>
              <a:t>MILPERSMAN 1070-210 Correction of the Field Service Record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C06C8A-5FD0-4160-917B-A8563D6F509C}"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having a gap between the end</a:t>
            </a:r>
            <a:r>
              <a:rPr lang="en-US" baseline="0" dirty="0" smtClean="0"/>
              <a:t> date of an evaluation and the reporting date of the next evaluation.  Members can receive Non Observed(NOB) evaluations if at the command 90 days or less. A regular </a:t>
            </a:r>
            <a:r>
              <a:rPr lang="en-US" baseline="0" dirty="0" err="1" smtClean="0"/>
              <a:t>eval</a:t>
            </a:r>
            <a:r>
              <a:rPr lang="en-US" baseline="0" dirty="0" smtClean="0"/>
              <a:t> may go 15 months if a member makes rank and would change his evaluation periodicity.  However, members cannot miss a period </a:t>
            </a:r>
            <a:r>
              <a:rPr lang="en-US" baseline="0" dirty="0" err="1" smtClean="0"/>
              <a:t>eval</a:t>
            </a:r>
            <a:r>
              <a:rPr lang="en-US" baseline="0" dirty="0" smtClean="0"/>
              <a:t> for their </a:t>
            </a:r>
            <a:r>
              <a:rPr lang="en-US" baseline="0" dirty="0" err="1" smtClean="0"/>
              <a:t>paygrade</a:t>
            </a:r>
            <a:r>
              <a:rPr lang="en-US" baseline="0" dirty="0" smtClean="0"/>
              <a:t>.  Frocking evaluations are not required if the member will get an evaluation within 15 months of the end date of their last evaluation.</a:t>
            </a:r>
          </a:p>
          <a:p>
            <a:endParaRPr lang="en-US" baseline="0" dirty="0" smtClean="0"/>
          </a:p>
          <a:p>
            <a:r>
              <a:rPr lang="en-US" dirty="0" smtClean="0"/>
              <a:t>The Individual Continuity Report can also be accessed on BOL by all Navy personnel in pay grades E-5 and above.  Just click on the </a:t>
            </a:r>
            <a:r>
              <a:rPr lang="en-US" dirty="0" err="1" smtClean="0"/>
              <a:t>Fitrep</a:t>
            </a:r>
            <a:r>
              <a:rPr lang="en-US" dirty="0" smtClean="0"/>
              <a:t>/</a:t>
            </a:r>
            <a:r>
              <a:rPr lang="en-US" dirty="0" err="1" smtClean="0"/>
              <a:t>Eval</a:t>
            </a:r>
            <a:r>
              <a:rPr lang="en-US" dirty="0" smtClean="0"/>
              <a:t> Reports icon. </a:t>
            </a:r>
          </a:p>
          <a:p>
            <a:endParaRPr lang="en-US" baseline="0" dirty="0" smtClean="0"/>
          </a:p>
          <a:p>
            <a:r>
              <a:rPr lang="en-US" baseline="0" dirty="0" smtClean="0"/>
              <a:t>A letter of correction must be submitted and signed by the Reporting Officer that signed the initial evaluation.</a:t>
            </a:r>
          </a:p>
          <a:p>
            <a:endParaRPr lang="en-US" baseline="0" dirty="0" smtClean="0"/>
          </a:p>
          <a:p>
            <a:r>
              <a:rPr lang="en-US" baseline="0" dirty="0" smtClean="0"/>
              <a:t>This is important to ALL of our Sailors.  Junior people to the most senior. Not having continuity for 90 days is a “indicator” which causes records to be any of the </a:t>
            </a:r>
            <a:r>
              <a:rPr lang="en-US" baseline="0" dirty="0" err="1" smtClean="0"/>
              <a:t>Preceps</a:t>
            </a:r>
            <a:r>
              <a:rPr lang="en-US" baseline="0" dirty="0" smtClean="0"/>
              <a:t> areas of consideration would cause a record to come under scrutiny. </a:t>
            </a:r>
          </a:p>
          <a:p>
            <a:endParaRPr lang="en-US" dirty="0"/>
          </a:p>
        </p:txBody>
      </p:sp>
      <p:sp>
        <p:nvSpPr>
          <p:cNvPr id="4" name="Slide Number Placeholder 3"/>
          <p:cNvSpPr>
            <a:spLocks noGrp="1"/>
          </p:cNvSpPr>
          <p:nvPr>
            <p:ph type="sldNum" sz="quarter" idx="10"/>
          </p:nvPr>
        </p:nvSpPr>
        <p:spPr/>
        <p:txBody>
          <a:bodyPr/>
          <a:lstStyle/>
          <a:p>
            <a:fld id="{32C06C8A-5FD0-4160-917B-A8563D6F509C}"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command master chief, chief of the boat, senior enlisted leader and the command career counselor team are critical focal points for career development initiatives within the command.  Reports easily compiled allow for command tracking of CDBs, Family Care Plan, PTS, Projected Rotation Date (PRD), and End of Active Obligated Service (EAOS). </a:t>
            </a:r>
          </a:p>
          <a:p>
            <a:r>
              <a:rPr lang="en-US" dirty="0" smtClean="0"/>
              <a:t>--------------------------------------------------------------------------------------------------------------------------</a:t>
            </a:r>
          </a:p>
          <a:p>
            <a:r>
              <a:rPr lang="en-US" dirty="0" smtClean="0"/>
              <a:t>CDBs are required for all Sailors upon reporting to a command, after six months on board, at 12-months on board and at 12-month intervals thereafter.  Official guidance is contained in </a:t>
            </a:r>
            <a:r>
              <a:rPr lang="en-US" dirty="0" smtClean="0">
                <a:hlinkClick r:id="rId3"/>
              </a:rPr>
              <a:t>OPNAVINST 1040.11D</a:t>
            </a:r>
            <a:r>
              <a:rPr lang="en-US" dirty="0" smtClean="0"/>
              <a:t>, Navy Enlisted Retention and Career Development Program.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when a Sailor fails to advance off an</a:t>
            </a:r>
            <a:r>
              <a:rPr lang="en-US" baseline="0" dirty="0" smtClean="0"/>
              <a:t> advancement exam or board. – These are often the most important for getting a Sailor back on the right track.</a:t>
            </a:r>
          </a:p>
          <a:p>
            <a:endParaRPr lang="en-US" baseline="0" dirty="0" smtClean="0"/>
          </a:p>
          <a:p>
            <a:endParaRPr lang="en-US" baseline="0" dirty="0" smtClean="0"/>
          </a:p>
          <a:p>
            <a:r>
              <a:rPr lang="en-US" dirty="0" smtClean="0"/>
              <a:t>Typical topics covered during a CDB include watch-standing qualifications, continued education goals, advancement, short- and long-term career objectives, Perform-to-Serve (PTS) and Armed Services Vocational Aptitude Battery (ASVAB) scores.  Leadership can use CDBs to learn the priorities of the Sailor and align the Sailor’s priorities to the needs of the Navy.  </a:t>
            </a:r>
          </a:p>
          <a:p>
            <a:r>
              <a:rPr lang="en-US" dirty="0" smtClean="0"/>
              <a:t>Following the CBD, the detailed minutes and recommendations are captured in CIMS by the career counselor or member of the chain of command authorized by the command for documentation.  This includes what was discussed and is used to help keep the current and future commands informed of the Sailor’s progress and career goals.  </a:t>
            </a:r>
          </a:p>
          <a:p>
            <a:r>
              <a:rPr lang="en-US" dirty="0" smtClean="0"/>
              <a:t>With full access to the Electronic Service Record (ESR) for each Sailor, the career counselor is able to gain a thorough understanding of the Sailors’ experience and performance, resulting in recommendations best tailored to the Sailor and to more precisely tailor a career development path.   </a:t>
            </a:r>
          </a:p>
          <a:p>
            <a:r>
              <a:rPr lang="en-US" dirty="0" smtClean="0"/>
              <a:t>CIMS is available to all shore commands with Internet access and on board 150 ships using CIMS Afloat on the Navy Standard Integrated Personnel (NSIPS) server.  As the Navy’s primary business solution for human resources management, NSIPS is the system and data platform on which CIMS operates.  The primary function of CIMS is to assist career counselors and those responsible with tracking, conducting and documenting CDBs.</a:t>
            </a:r>
          </a:p>
          <a:p>
            <a:r>
              <a:rPr lang="en-US" baseline="0" dirty="0" smtClean="0"/>
              <a:t>-----------------------------------------------------------------------------------------------------------------</a:t>
            </a:r>
          </a:p>
          <a:p>
            <a:pPr rtl="0"/>
            <a:endParaRPr lang="en-US" sz="1200" kern="1200" dirty="0" smtClean="0">
              <a:solidFill>
                <a:schemeClr val="tx1"/>
              </a:solidFill>
              <a:latin typeface="+mn-lt"/>
              <a:ea typeface="+mn-ea"/>
              <a:cs typeface="+mn-cs"/>
            </a:endParaRPr>
          </a:p>
          <a:p>
            <a:pPr rtl="0"/>
            <a:r>
              <a:rPr lang="en-US" sz="1200" kern="1200" dirty="0" smtClean="0">
                <a:solidFill>
                  <a:schemeClr val="tx1"/>
                </a:solidFill>
                <a:latin typeface="+mn-lt"/>
                <a:ea typeface="+mn-ea"/>
                <a:cs typeface="+mn-cs"/>
              </a:rPr>
              <a:t>a. Maintain personnel stability by retaining top quality Sailors in the proper skills balance and in the required numbers;</a:t>
            </a:r>
          </a:p>
          <a:p>
            <a:pPr rtl="0"/>
            <a:r>
              <a:rPr lang="en-US" sz="1200" kern="1200" dirty="0" smtClean="0">
                <a:solidFill>
                  <a:schemeClr val="tx1"/>
                </a:solidFill>
                <a:latin typeface="+mn-lt"/>
                <a:ea typeface="+mn-ea"/>
                <a:cs typeface="+mn-cs"/>
              </a:rPr>
              <a:t>b. Ensure all Sailors and their families are provided the necessary guidance to make informed career decisions</a:t>
            </a:r>
          </a:p>
          <a:p>
            <a:pPr rtl="0"/>
            <a:r>
              <a:rPr lang="en-US" sz="1200" kern="1200" dirty="0" smtClean="0">
                <a:solidFill>
                  <a:schemeClr val="tx1"/>
                </a:solidFill>
                <a:latin typeface="+mn-lt"/>
                <a:ea typeface="+mn-ea"/>
                <a:cs typeface="+mn-cs"/>
              </a:rPr>
              <a:t>c. Encourage members to actively participate in the Navy Reserve if they leave Active duty and ensure they receive appropriate transition counseling</a:t>
            </a:r>
          </a:p>
          <a:p>
            <a:pPr rtl="0"/>
            <a:r>
              <a:rPr lang="en-US" sz="1200" kern="1200" dirty="0" smtClean="0">
                <a:solidFill>
                  <a:schemeClr val="tx1"/>
                </a:solidFill>
                <a:latin typeface="+mn-lt"/>
                <a:ea typeface="+mn-ea"/>
                <a:cs typeface="+mn-cs"/>
              </a:rPr>
              <a:t>d. Ensure the command master chief(CMC), chief of the boat(COB), senior enlisted leader (SEL), command career counselor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(CCC), and unit career counselor (CC) team is the focal point for career development initiatives within the command.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C06C8A-5FD0-4160-917B-A8563D6F509C}"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CMS-ID is designed and used by Sailors, Command Career Counselors and Command Personnel. The Web-based system allows Sailors to view available jobs and make their own applications or through their Command Career Counselor. Sailors can view CMS-ID through a secure website located at </a:t>
            </a:r>
            <a:r>
              <a:rPr lang="en-US" dirty="0" smtClean="0">
                <a:hlinkClick r:id="rId3"/>
              </a:rPr>
              <a:t>HTTPS://WWW.CMSID.NAVY.MIL</a:t>
            </a:r>
            <a:r>
              <a:rPr lang="en-US" dirty="0" smtClean="0"/>
              <a:t>. </a:t>
            </a:r>
          </a:p>
          <a:p>
            <a:endParaRPr lang="en-US" dirty="0" smtClean="0"/>
          </a:p>
          <a:p>
            <a:r>
              <a:rPr lang="en-US" dirty="0" smtClean="0"/>
              <a:t>____________________________________________________________________________________________________</a:t>
            </a:r>
          </a:p>
          <a:p>
            <a:r>
              <a:rPr lang="en-US" dirty="0" smtClean="0"/>
              <a:t>CCC – Man-power can assist also </a:t>
            </a:r>
          </a:p>
          <a:p>
            <a:endParaRPr lang="en-US" dirty="0" smtClean="0"/>
          </a:p>
          <a:p>
            <a:r>
              <a:rPr lang="en-US" dirty="0" smtClean="0"/>
              <a:t>Chiefs should be able to step a Sailor through this process as well as they can through NROWS.</a:t>
            </a:r>
          </a:p>
          <a:p>
            <a:endParaRPr lang="en-US" dirty="0" smtClean="0"/>
          </a:p>
          <a:p>
            <a:pPr lvl="1"/>
            <a:r>
              <a:rPr lang="en-US" sz="1200" kern="1200" dirty="0" smtClean="0">
                <a:solidFill>
                  <a:schemeClr val="tx1"/>
                </a:solidFill>
                <a:latin typeface="+mn-lt"/>
                <a:ea typeface="+mn-ea"/>
                <a:cs typeface="+mn-cs"/>
              </a:rPr>
              <a:t>CCCs maintain the ability to submit job applications for Sailors.</a:t>
            </a:r>
            <a:endParaRPr lang="en-US" sz="18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Interaction between Command - CCC - Detailer - Sailor remains the most important aspect of career management.</a:t>
            </a:r>
            <a:endParaRPr lang="en-US" sz="18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Sailors will continue to work with their CCCs and/or Detailers for their next job assignments.</a:t>
            </a:r>
            <a:endParaRPr lang="en-US" sz="18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Sailors will continue to rely on robust command involvement to ensure none enter the detailing process without guidance and mentorship. </a:t>
            </a:r>
            <a:endParaRPr lang="en-US" sz="1800" kern="1200" dirty="0" smtClean="0">
              <a:solidFill>
                <a:schemeClr val="tx1"/>
              </a:solidFill>
              <a:latin typeface="+mn-lt"/>
              <a:ea typeface="+mn-ea"/>
              <a:cs typeface="+mn-cs"/>
            </a:endParaRPr>
          </a:p>
          <a:p>
            <a:pPr lvl="1"/>
            <a:r>
              <a:rPr lang="en-US" sz="1200" kern="1200" dirty="0" err="1" smtClean="0">
                <a:solidFill>
                  <a:schemeClr val="tx1"/>
                </a:solidFill>
                <a:latin typeface="+mn-lt"/>
                <a:ea typeface="+mn-ea"/>
                <a:cs typeface="+mn-cs"/>
              </a:rPr>
              <a:t>Deckplate</a:t>
            </a:r>
            <a:r>
              <a:rPr lang="en-US" sz="1200" kern="1200" dirty="0" smtClean="0">
                <a:solidFill>
                  <a:schemeClr val="tx1"/>
                </a:solidFill>
                <a:latin typeface="+mn-lt"/>
                <a:ea typeface="+mn-ea"/>
                <a:cs typeface="+mn-cs"/>
              </a:rPr>
              <a:t> leaders will continue to encourage Sailors to seek informed counsel and work closely with their CCCs throughout the orders negotiation process.</a:t>
            </a:r>
            <a:endParaRPr lang="en-US" sz="18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Sailors must be within their orders negotiation window to submit job applications. CMS/ID will block any application attempts outside the negotiation window. </a:t>
            </a:r>
            <a:endParaRPr lang="en-US" sz="18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Command leadership will ensure Sailors are provided access to CAC-enable computers and to the Internet to support detailing efforts.</a:t>
            </a:r>
          </a:p>
          <a:p>
            <a:pPr lvl="0"/>
            <a:r>
              <a:rPr lang="en-US" sz="1200" kern="1200" dirty="0" smtClean="0">
                <a:solidFill>
                  <a:schemeClr val="tx1"/>
                </a:solidFill>
                <a:latin typeface="+mn-lt"/>
                <a:ea typeface="+mn-ea"/>
                <a:cs typeface="+mn-cs"/>
              </a:rPr>
              <a:t>____________________________________________________________________________________________________________</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RC Sailors are within their window when</a:t>
            </a:r>
            <a:r>
              <a:rPr lang="en-US" sz="1200" kern="1200" baseline="0" dirty="0" smtClean="0">
                <a:solidFill>
                  <a:schemeClr val="tx1"/>
                </a:solidFill>
                <a:latin typeface="+mn-lt"/>
                <a:ea typeface="+mn-ea"/>
                <a:cs typeface="+mn-cs"/>
              </a:rPr>
              <a:t> their PRD is 90 days out and anytime they are in IAP status.</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______________________________________________________________________________________________________</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**PLUG** Unit Career Counselors should be entering billet applications in CMSID</a:t>
            </a:r>
            <a:endParaRPr lang="en-US" sz="1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C06C8A-5FD0-4160-917B-A8563D6F509C}"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F2CD2DD-71AE-4A89-8D2D-1169B914CDB2}" type="datetimeFigureOut">
              <a:rPr lang="en-US" smtClean="0"/>
              <a:pPr/>
              <a:t>4/3/2013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ADE68E9-95EB-4798-A732-45F4F5EC9EF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CD2DD-71AE-4A89-8D2D-1169B914CDB2}"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68E9-95EB-4798-A732-45F4F5EC9E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CD2DD-71AE-4A89-8D2D-1169B914CDB2}"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68E9-95EB-4798-A732-45F4F5EC9E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CD2DD-71AE-4A89-8D2D-1169B914CDB2}"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68E9-95EB-4798-A732-45F4F5EC9E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2CD2DD-71AE-4A89-8D2D-1169B914CDB2}"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E68E9-95EB-4798-A732-45F4F5EC9EF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2CD2DD-71AE-4A89-8D2D-1169B914CDB2}"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68E9-95EB-4798-A732-45F4F5EC9E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2CD2DD-71AE-4A89-8D2D-1169B914CDB2}" type="datetimeFigureOut">
              <a:rPr lang="en-US" smtClean="0"/>
              <a:pPr/>
              <a:t>4/3/2013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E68E9-95EB-4798-A732-45F4F5EC9E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2CD2DD-71AE-4A89-8D2D-1169B914CDB2}" type="datetimeFigureOut">
              <a:rPr lang="en-US" smtClean="0"/>
              <a:pPr/>
              <a:t>4/3/2013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E68E9-95EB-4798-A732-45F4F5EC9E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CD2DD-71AE-4A89-8D2D-1169B914CDB2}" type="datetimeFigureOut">
              <a:rPr lang="en-US" smtClean="0"/>
              <a:pPr/>
              <a:t>4/3/2013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E68E9-95EB-4798-A732-45F4F5EC9E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2CD2DD-71AE-4A89-8D2D-1169B914CDB2}"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E68E9-95EB-4798-A732-45F4F5EC9E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2CD2DD-71AE-4A89-8D2D-1169B914CDB2}"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ADE68E9-95EB-4798-A732-45F4F5EC9EF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2CD2DD-71AE-4A89-8D2D-1169B914CDB2}" type="datetimeFigureOut">
              <a:rPr lang="en-US" smtClean="0"/>
              <a:pPr/>
              <a:t>4/3/2013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DE68E9-95EB-4798-A732-45F4F5EC9EF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doni.daps.dla.mil/Directives/01000%20Military%20Personnel%20Support/01-01%20General%20Military%20Personnel%20Records/1040.11D.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cmsid.navy.mi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cscmailbox@navy.mi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5105400" cy="2286000"/>
          </a:xfrm>
        </p:spPr>
        <p:txBody>
          <a:bodyPr>
            <a:normAutofit/>
          </a:bodyPr>
          <a:lstStyle/>
          <a:p>
            <a:pPr algn="just"/>
            <a:r>
              <a:rPr lang="en-US" dirty="0" smtClean="0"/>
              <a:t>PROFESSIONAL DEVELOPMENT</a:t>
            </a:r>
            <a:endParaRPr lang="en-US" dirty="0"/>
          </a:p>
        </p:txBody>
      </p:sp>
      <p:pic>
        <p:nvPicPr>
          <p:cNvPr id="6" name="Picture 5" descr="D:\Documents and Settings\ernest.s.blair\My Documents\CPO 365 Graphic.JPG"/>
          <p:cNvPicPr/>
          <p:nvPr/>
        </p:nvPicPr>
        <p:blipFill>
          <a:blip r:embed="rId2" cstate="print"/>
          <a:srcRect/>
          <a:stretch>
            <a:fillRect/>
          </a:stretch>
        </p:blipFill>
        <p:spPr bwMode="auto">
          <a:xfrm>
            <a:off x="3014596" y="762000"/>
            <a:ext cx="3114809"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001000" cy="1143000"/>
          </a:xfrm>
        </p:spPr>
        <p:txBody>
          <a:bodyPr>
            <a:normAutofit fontScale="90000"/>
          </a:bodyPr>
          <a:lstStyle/>
          <a:p>
            <a:r>
              <a:rPr lang="en-US" dirty="0" smtClean="0"/>
              <a:t>What if I need items added to my OMPF?</a:t>
            </a:r>
            <a:endParaRPr lang="en-US" dirty="0"/>
          </a:p>
        </p:txBody>
      </p:sp>
      <p:sp>
        <p:nvSpPr>
          <p:cNvPr id="3" name="Content Placeholder 2"/>
          <p:cNvSpPr>
            <a:spLocks noGrp="1"/>
          </p:cNvSpPr>
          <p:nvPr>
            <p:ph idx="1"/>
          </p:nvPr>
        </p:nvSpPr>
        <p:spPr>
          <a:xfrm>
            <a:off x="457200" y="2819400"/>
            <a:ext cx="8229600" cy="3505200"/>
          </a:xfrm>
        </p:spPr>
        <p:txBody>
          <a:bodyPr/>
          <a:lstStyle/>
          <a:p>
            <a:r>
              <a:rPr lang="en-US" dirty="0" smtClean="0"/>
              <a:t>Legible copies of missing awards, evals, NAVPERS 1070/604, 605, 613, and enlistment documents can be mailed to (please keep in mind that this can take up to 3 months, so be proactive!):</a:t>
            </a:r>
          </a:p>
          <a:p>
            <a:pPr lvl="1">
              <a:buNone/>
            </a:pPr>
            <a:r>
              <a:rPr lang="en-US" sz="1800" dirty="0" smtClean="0"/>
              <a:t>Commander</a:t>
            </a:r>
          </a:p>
          <a:p>
            <a:pPr lvl="1">
              <a:buNone/>
            </a:pPr>
            <a:r>
              <a:rPr lang="en-US" sz="1800" dirty="0" smtClean="0"/>
              <a:t>Navy Personnel Command (PERS 312)</a:t>
            </a:r>
          </a:p>
          <a:p>
            <a:pPr lvl="1">
              <a:buNone/>
            </a:pPr>
            <a:r>
              <a:rPr lang="en-US" sz="1800" dirty="0" smtClean="0"/>
              <a:t>5720 Integrity Drive</a:t>
            </a:r>
          </a:p>
          <a:p>
            <a:pPr lvl="1">
              <a:buNone/>
            </a:pPr>
            <a:r>
              <a:rPr lang="en-US" sz="1800" dirty="0" smtClean="0"/>
              <a:t>Millington TN 38055</a:t>
            </a:r>
          </a:p>
          <a:p>
            <a:pPr lvl="1">
              <a:buNone/>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905000"/>
          </a:xfrm>
        </p:spPr>
        <p:txBody>
          <a:bodyPr>
            <a:normAutofit fontScale="90000"/>
          </a:bodyPr>
          <a:lstStyle/>
          <a:p>
            <a:pPr algn="ctr"/>
            <a:r>
              <a:rPr lang="en-US" dirty="0" smtClean="0"/>
              <a:t>Performance Summary Record</a:t>
            </a:r>
            <a:br>
              <a:rPr lang="en-US" dirty="0" smtClean="0"/>
            </a:br>
            <a:r>
              <a:rPr lang="en-US" dirty="0" smtClean="0"/>
              <a:t/>
            </a:r>
            <a:br>
              <a:rPr lang="en-US" dirty="0" smtClean="0"/>
            </a:br>
            <a:r>
              <a:rPr lang="en-US" dirty="0" smtClean="0">
                <a:solidFill>
                  <a:srgbClr val="0070C0"/>
                </a:solidFill>
              </a:rPr>
              <a:t> https://www.bol.navy.mil</a:t>
            </a:r>
            <a:endParaRPr lang="en-US" dirty="0"/>
          </a:p>
        </p:txBody>
      </p:sp>
      <p:sp>
        <p:nvSpPr>
          <p:cNvPr id="3" name="Content Placeholder 2"/>
          <p:cNvSpPr>
            <a:spLocks noGrp="1"/>
          </p:cNvSpPr>
          <p:nvPr>
            <p:ph idx="1"/>
          </p:nvPr>
        </p:nvSpPr>
        <p:spPr>
          <a:xfrm>
            <a:off x="457200" y="3962400"/>
            <a:ext cx="8229600" cy="1371600"/>
          </a:xfrm>
        </p:spPr>
        <p:txBody>
          <a:bodyPr/>
          <a:lstStyle/>
          <a:p>
            <a:pPr algn="ctr">
              <a:buNone/>
            </a:pPr>
            <a:r>
              <a:rPr lang="en-US" dirty="0" smtClean="0"/>
              <a:t>Your career in a snap shot, the down and dirty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What if an award is missing out of my PSR?</a:t>
            </a:r>
            <a:endParaRPr lang="en-US" dirty="0"/>
          </a:p>
        </p:txBody>
      </p:sp>
      <p:sp>
        <p:nvSpPr>
          <p:cNvPr id="3" name="Content Placeholder 2"/>
          <p:cNvSpPr>
            <a:spLocks noGrp="1"/>
          </p:cNvSpPr>
          <p:nvPr>
            <p:ph idx="1"/>
          </p:nvPr>
        </p:nvSpPr>
        <p:spPr>
          <a:xfrm>
            <a:off x="304800" y="2514600"/>
            <a:ext cx="8229600" cy="4114800"/>
          </a:xfrm>
        </p:spPr>
        <p:txBody>
          <a:bodyPr>
            <a:normAutofit fontScale="92500" lnSpcReduction="20000"/>
          </a:bodyPr>
          <a:lstStyle/>
          <a:p>
            <a:r>
              <a:rPr lang="en-US" dirty="0" smtClean="0"/>
              <a:t>The PSR lists the Life Saving Medals, Achievement Medals, and personal awards of higher precedence with the exception of the Purple Heart.  All personal awards must be sent by the NOSC to the NADWS authority (RCC NW) to be reflected in the system.  </a:t>
            </a:r>
            <a:r>
              <a:rPr lang="en-US" b="1" u="sng" dirty="0" smtClean="0"/>
              <a:t>NOTE</a:t>
            </a:r>
            <a:r>
              <a:rPr lang="en-US" dirty="0" smtClean="0"/>
              <a:t>: Good Conduct Medals and campaign, service or unit awards are not listed on the PSR (AKA - NAM or higher).</a:t>
            </a:r>
          </a:p>
          <a:p>
            <a:r>
              <a:rPr lang="en-US" dirty="0" smtClean="0"/>
              <a:t>If you run an NDAWS search for a personal award and find it in NDAWS but do not see the award in your PSR via BOL, you must mail a legible, clean copy of the signed citation, with your SSN printed in the upper right hand corner and write “IN NDAWS NOT ON PSR”, to PERS 312.</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t>What if I am missing evals off of my PSR?</a:t>
            </a:r>
            <a:endParaRPr lang="en-US" dirty="0"/>
          </a:p>
        </p:txBody>
      </p:sp>
      <p:sp>
        <p:nvSpPr>
          <p:cNvPr id="3" name="Content Placeholder 2"/>
          <p:cNvSpPr>
            <a:spLocks noGrp="1"/>
          </p:cNvSpPr>
          <p:nvPr>
            <p:ph idx="1"/>
          </p:nvPr>
        </p:nvSpPr>
        <p:spPr>
          <a:xfrm>
            <a:off x="457200" y="2971800"/>
            <a:ext cx="8229600" cy="3154363"/>
          </a:xfrm>
        </p:spPr>
        <p:txBody>
          <a:bodyPr/>
          <a:lstStyle/>
          <a:p>
            <a:r>
              <a:rPr lang="en-US" dirty="0" smtClean="0"/>
              <a:t>Evals on your PSR only reflect evals received as E5 and above.  There should be no E4 and below evals reflecting in your eval summary.  </a:t>
            </a:r>
          </a:p>
          <a:p>
            <a:pPr>
              <a:buNone/>
            </a:pPr>
            <a:endParaRPr lang="en-US" dirty="0" smtClean="0"/>
          </a:p>
          <a:p>
            <a:r>
              <a:rPr lang="en-US" dirty="0" smtClean="0"/>
              <a:t>If you are missing an E5 or above eval, mail the missing eval to PERS 32 to be updated.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smtClean="0"/>
              <a:t>Condensed version</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 y="762000"/>
            <a:ext cx="9144000" cy="6096000"/>
          </a:xfrm>
          <a:prstGeom prst="rect">
            <a:avLst/>
          </a:prstGeom>
          <a:noFill/>
          <a:ln w="9525">
            <a:noFill/>
            <a:miter lim="800000"/>
            <a:headEnd/>
            <a:tailEnd/>
          </a:ln>
        </p:spPr>
      </p:pic>
      <p:sp>
        <p:nvSpPr>
          <p:cNvPr id="5" name="Rectangle 4"/>
          <p:cNvSpPr/>
          <p:nvPr/>
        </p:nvSpPr>
        <p:spPr>
          <a:xfrm>
            <a:off x="4495800" y="25908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90600"/>
            <a:ext cx="8382000" cy="584775"/>
          </a:xfrm>
          <a:prstGeom prst="rect">
            <a:avLst/>
          </a:prstGeom>
          <a:noFill/>
        </p:spPr>
        <p:txBody>
          <a:bodyPr wrap="square" rtlCol="0">
            <a:spAutoFit/>
          </a:bodyPr>
          <a:lstStyle/>
          <a:p>
            <a:pPr algn="ctr"/>
            <a:r>
              <a:rPr lang="en-US" sz="3200" dirty="0" smtClean="0"/>
              <a:t>DISCUSSION/LEARNING TOPICS</a:t>
            </a:r>
            <a:endParaRPr lang="en-US" sz="3200" dirty="0"/>
          </a:p>
        </p:txBody>
      </p:sp>
      <p:sp>
        <p:nvSpPr>
          <p:cNvPr id="7" name="Content Placeholder 6"/>
          <p:cNvSpPr>
            <a:spLocks noGrp="1"/>
          </p:cNvSpPr>
          <p:nvPr>
            <p:ph idx="1"/>
          </p:nvPr>
        </p:nvSpPr>
        <p:spPr>
          <a:xfrm>
            <a:off x="457200" y="1981200"/>
            <a:ext cx="8229600" cy="4343400"/>
          </a:xfrm>
        </p:spPr>
        <p:txBody>
          <a:bodyPr/>
          <a:lstStyle/>
          <a:p>
            <a:r>
              <a:rPr lang="en-US" dirty="0" smtClean="0"/>
              <a:t>Online Service Record</a:t>
            </a:r>
          </a:p>
          <a:p>
            <a:endParaRPr lang="en-US" dirty="0" smtClean="0"/>
          </a:p>
          <a:p>
            <a:r>
              <a:rPr lang="en-US" dirty="0" smtClean="0"/>
              <a:t>Evaluation Continuity</a:t>
            </a:r>
          </a:p>
          <a:p>
            <a:endParaRPr lang="en-US" dirty="0" smtClean="0"/>
          </a:p>
          <a:p>
            <a:r>
              <a:rPr lang="en-US" dirty="0" smtClean="0"/>
              <a:t>Career Development Boards</a:t>
            </a:r>
          </a:p>
          <a:p>
            <a:endParaRPr lang="en-US" dirty="0" smtClean="0"/>
          </a:p>
          <a:p>
            <a:r>
              <a:rPr lang="en-US" dirty="0" smtClean="0"/>
              <a:t>Career Management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981200"/>
          </a:xfrm>
        </p:spPr>
        <p:txBody>
          <a:bodyPr>
            <a:normAutofit fontScale="90000"/>
          </a:bodyPr>
          <a:lstStyle/>
          <a:p>
            <a:r>
              <a:rPr lang="en-US" dirty="0" smtClean="0"/>
              <a:t>NDAWS</a:t>
            </a:r>
            <a:br>
              <a:rPr lang="en-US" dirty="0" smtClean="0"/>
            </a:br>
            <a:r>
              <a:rPr lang="en-US" dirty="0" smtClean="0"/>
              <a:t/>
            </a:r>
            <a:br>
              <a:rPr lang="en-US" dirty="0" smtClean="0"/>
            </a:br>
            <a:r>
              <a:rPr lang="en-US" dirty="0" smtClean="0">
                <a:solidFill>
                  <a:srgbClr val="0070C0"/>
                </a:solidFill>
              </a:rPr>
              <a:t>https://awards.navy.mil</a:t>
            </a:r>
            <a:endParaRPr lang="en-US" dirty="0">
              <a:solidFill>
                <a:srgbClr val="0070C0"/>
              </a:solidFill>
            </a:endParaRPr>
          </a:p>
        </p:txBody>
      </p:sp>
      <p:sp>
        <p:nvSpPr>
          <p:cNvPr id="3" name="Content Placeholder 2"/>
          <p:cNvSpPr>
            <a:spLocks noGrp="1"/>
          </p:cNvSpPr>
          <p:nvPr>
            <p:ph idx="1"/>
          </p:nvPr>
        </p:nvSpPr>
        <p:spPr>
          <a:xfrm>
            <a:off x="381000" y="4419600"/>
            <a:ext cx="8229600" cy="1600200"/>
          </a:xfrm>
        </p:spPr>
        <p:txBody>
          <a:bodyPr/>
          <a:lstStyle/>
          <a:p>
            <a:pPr algn="ctr">
              <a:buNone/>
            </a:pPr>
            <a:r>
              <a:rPr lang="en-US" dirty="0" smtClean="0"/>
              <a:t>Personal Awards -- This also updates your awards in NSIPS (NAMs and higher)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smtClean="0"/>
              <a:t>How do I update my NDAWS?</a:t>
            </a:r>
            <a:endParaRPr lang="en-US" dirty="0"/>
          </a:p>
        </p:txBody>
      </p:sp>
      <p:sp>
        <p:nvSpPr>
          <p:cNvPr id="3" name="Content Placeholder 2"/>
          <p:cNvSpPr>
            <a:spLocks noGrp="1"/>
          </p:cNvSpPr>
          <p:nvPr>
            <p:ph idx="1"/>
          </p:nvPr>
        </p:nvSpPr>
        <p:spPr>
          <a:xfrm>
            <a:off x="457200" y="2514600"/>
            <a:ext cx="8229600" cy="3230563"/>
          </a:xfrm>
        </p:spPr>
        <p:txBody>
          <a:bodyPr/>
          <a:lstStyle/>
          <a:p>
            <a:r>
              <a:rPr lang="en-US" dirty="0" smtClean="0"/>
              <a:t>Bring a legible copy of your award certificate (and 1650 if you have it) to NOSC Admin.  We will submit this to RCC NW to be updated.  These updates are pretty quick (no longer than 4 weeks).  Awards entered into NDAWS feed into your PSR and NSIPS ESR (this process takes a little longer depending on the data feed schedule).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905000"/>
          </a:xfrm>
        </p:spPr>
        <p:txBody>
          <a:bodyPr>
            <a:normAutofit fontScale="90000"/>
          </a:bodyPr>
          <a:lstStyle/>
          <a:p>
            <a:pPr algn="ctr"/>
            <a:r>
              <a:rPr lang="en-US" dirty="0" smtClean="0"/>
              <a:t>NSIPS ESR</a:t>
            </a:r>
            <a:br>
              <a:rPr lang="en-US" dirty="0" smtClean="0"/>
            </a:br>
            <a:r>
              <a:rPr lang="en-US" dirty="0" smtClean="0"/>
              <a:t/>
            </a:r>
            <a:br>
              <a:rPr lang="en-US" dirty="0" smtClean="0"/>
            </a:br>
            <a:r>
              <a:rPr lang="en-US" dirty="0" smtClean="0">
                <a:solidFill>
                  <a:srgbClr val="0070C0"/>
                </a:solidFill>
              </a:rPr>
              <a:t>https://nsips.nmci.navy.mil</a:t>
            </a:r>
            <a:endParaRPr lang="en-US" dirty="0">
              <a:solidFill>
                <a:srgbClr val="0070C0"/>
              </a:solidFill>
            </a:endParaRPr>
          </a:p>
        </p:txBody>
      </p:sp>
      <p:sp>
        <p:nvSpPr>
          <p:cNvPr id="3" name="Content Placeholder 2"/>
          <p:cNvSpPr>
            <a:spLocks noGrp="1"/>
          </p:cNvSpPr>
          <p:nvPr>
            <p:ph idx="1"/>
          </p:nvPr>
        </p:nvSpPr>
        <p:spPr>
          <a:xfrm>
            <a:off x="457200" y="3733800"/>
            <a:ext cx="8229600" cy="1600200"/>
          </a:xfrm>
        </p:spPr>
        <p:txBody>
          <a:bodyPr/>
          <a:lstStyle/>
          <a:p>
            <a:pPr algn="ctr">
              <a:buNone/>
            </a:pPr>
            <a:r>
              <a:rPr lang="en-US" dirty="0" smtClean="0"/>
              <a:t>The replacement for your Field Service Record (AKA - paper service record)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5" name="Rectangle 4"/>
          <p:cNvSpPr/>
          <p:nvPr/>
        </p:nvSpPr>
        <p:spPr>
          <a:xfrm>
            <a:off x="2895600" y="2057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5" name="Rectangle 4"/>
          <p:cNvSpPr/>
          <p:nvPr/>
        </p:nvSpPr>
        <p:spPr>
          <a:xfrm>
            <a:off x="1676400" y="2057400"/>
            <a:ext cx="53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2954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OMPF RECORD REVIEW</a:t>
            </a:r>
            <a:r>
              <a:rPr lang="en-US" sz="3200" dirty="0" smtClean="0"/>
              <a:t/>
            </a:r>
            <a:br>
              <a:rPr lang="en-US" sz="3200" dirty="0" smtClean="0"/>
            </a:br>
            <a:r>
              <a:rPr lang="en-US" dirty="0" smtClean="0"/>
              <a:t/>
            </a:r>
            <a:br>
              <a:rPr lang="en-US" dirty="0" smtClean="0"/>
            </a:br>
            <a:r>
              <a:rPr lang="en-US" dirty="0" smtClean="0">
                <a:solidFill>
                  <a:srgbClr val="002060"/>
                </a:solidFill>
              </a:rPr>
              <a:t>https://www.bol.navy.mil</a:t>
            </a:r>
            <a:endParaRPr lang="en-US" dirty="0">
              <a:solidFill>
                <a:srgbClr val="002060"/>
              </a:solidFill>
            </a:endParaRPr>
          </a:p>
        </p:txBody>
      </p:sp>
      <p:sp>
        <p:nvSpPr>
          <p:cNvPr id="3" name="Subtitle 2"/>
          <p:cNvSpPr>
            <a:spLocks noGrp="1"/>
          </p:cNvSpPr>
          <p:nvPr>
            <p:ph type="subTitle" idx="1"/>
          </p:nvPr>
        </p:nvSpPr>
        <p:spPr>
          <a:xfrm>
            <a:off x="1447800" y="3962400"/>
            <a:ext cx="6400800" cy="1752600"/>
          </a:xfrm>
        </p:spPr>
        <p:txBody>
          <a:bodyPr/>
          <a:lstStyle/>
          <a:p>
            <a:r>
              <a:rPr lang="en-US" dirty="0" smtClean="0">
                <a:solidFill>
                  <a:schemeClr val="tx1"/>
                </a:solidFill>
              </a:rPr>
              <a:t>Your OMPF is your entire career and should be treated as your whole world!!</a:t>
            </a:r>
            <a:endParaRPr lang="en-US"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6" name="Rectangle 5"/>
          <p:cNvSpPr/>
          <p:nvPr/>
        </p:nvSpPr>
        <p:spPr>
          <a:xfrm>
            <a:off x="1752600" y="2057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5" name="Rectangle 4"/>
          <p:cNvSpPr/>
          <p:nvPr/>
        </p:nvSpPr>
        <p:spPr>
          <a:xfrm>
            <a:off x="1752600" y="2057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t>How do I get courses and/or awards entered into my NSIPS ESR?</a:t>
            </a:r>
            <a:endParaRPr lang="en-US" dirty="0"/>
          </a:p>
        </p:txBody>
      </p:sp>
      <p:sp>
        <p:nvSpPr>
          <p:cNvPr id="3" name="Content Placeholder 2"/>
          <p:cNvSpPr>
            <a:spLocks noGrp="1"/>
          </p:cNvSpPr>
          <p:nvPr>
            <p:ph idx="1"/>
          </p:nvPr>
        </p:nvSpPr>
        <p:spPr>
          <a:xfrm>
            <a:off x="457200" y="2743200"/>
            <a:ext cx="8229600" cy="3581400"/>
          </a:xfrm>
        </p:spPr>
        <p:txBody>
          <a:bodyPr/>
          <a:lstStyle/>
          <a:p>
            <a:pPr>
              <a:buNone/>
            </a:pPr>
            <a:r>
              <a:rPr lang="en-US" dirty="0" smtClean="0"/>
              <a:t>Awards:  Anything NAM or higher</a:t>
            </a:r>
          </a:p>
          <a:p>
            <a:pPr>
              <a:buNone/>
            </a:pPr>
            <a:r>
              <a:rPr lang="en-US" dirty="0" smtClean="0"/>
              <a:t>	Bring your award certificate or page 13 to NOSC Admin and we can enter it.  Anything NAM or higher</a:t>
            </a:r>
          </a:p>
          <a:p>
            <a:pPr>
              <a:buNone/>
            </a:pPr>
            <a:endParaRPr lang="en-US" dirty="0" smtClean="0"/>
          </a:p>
          <a:p>
            <a:pPr>
              <a:buNone/>
            </a:pPr>
            <a:r>
              <a:rPr lang="en-US" dirty="0" smtClean="0"/>
              <a:t>Courses:</a:t>
            </a:r>
          </a:p>
          <a:p>
            <a:pPr>
              <a:buNone/>
            </a:pPr>
            <a:r>
              <a:rPr lang="en-US" dirty="0" smtClean="0"/>
              <a:t>    Bring your certificate of completion or page 13 to NOSC Admin and we can enter it.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r>
              <a:rPr lang="en-US" dirty="0" smtClean="0"/>
              <a:t>What if I am missing evals in my NSIPS ESR?</a:t>
            </a:r>
            <a:endParaRPr lang="en-US" dirty="0"/>
          </a:p>
        </p:txBody>
      </p:sp>
      <p:sp>
        <p:nvSpPr>
          <p:cNvPr id="3" name="Content Placeholder 2"/>
          <p:cNvSpPr>
            <a:spLocks noGrp="1"/>
          </p:cNvSpPr>
          <p:nvPr>
            <p:ph idx="1"/>
          </p:nvPr>
        </p:nvSpPr>
        <p:spPr>
          <a:xfrm>
            <a:off x="457200" y="3200400"/>
            <a:ext cx="8229600" cy="3124200"/>
          </a:xfrm>
        </p:spPr>
        <p:txBody>
          <a:bodyPr/>
          <a:lstStyle/>
          <a:p>
            <a:r>
              <a:rPr lang="en-US" dirty="0" smtClean="0"/>
              <a:t>Mail your eval to PERS 32.  Evals that have been accepted by PERS 32 are entered into the NSIPS ESR by PERS 32.  This can take some time, so please be proactive!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724400"/>
          </a:xfrm>
        </p:spPr>
        <p:txBody>
          <a:bodyPr/>
          <a:lstStyle/>
          <a:p>
            <a:r>
              <a:rPr lang="en-US" dirty="0" smtClean="0"/>
              <a:t>Be proactive about your career and review these records at least once a year!</a:t>
            </a:r>
            <a:br>
              <a:rPr lang="en-US" dirty="0" smtClean="0"/>
            </a:br>
            <a:r>
              <a:rPr lang="en-US" dirty="0" smtClean="0"/>
              <a:t/>
            </a:r>
            <a:br>
              <a:rPr lang="en-US" dirty="0" smtClean="0"/>
            </a:br>
            <a:r>
              <a:rPr lang="en-US" dirty="0" smtClean="0"/>
              <a:t>Any 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 Development</a:t>
            </a:r>
            <a:endParaRPr lang="en-US" dirty="0"/>
          </a:p>
        </p:txBody>
      </p:sp>
      <p:sp>
        <p:nvSpPr>
          <p:cNvPr id="3" name="Subtitle 2"/>
          <p:cNvSpPr>
            <a:spLocks noGrp="1"/>
          </p:cNvSpPr>
          <p:nvPr>
            <p:ph type="subTitle" idx="1"/>
          </p:nvPr>
        </p:nvSpPr>
        <p:spPr>
          <a:xfrm>
            <a:off x="1676400" y="3228536"/>
            <a:ext cx="6711696" cy="1752600"/>
          </a:xfrm>
        </p:spPr>
        <p:txBody>
          <a:bodyPr/>
          <a:lstStyle/>
          <a:p>
            <a:pPr algn="ctr"/>
            <a:r>
              <a:rPr lang="en-US" dirty="0" smtClean="0">
                <a:solidFill>
                  <a:schemeClr val="tx1"/>
                </a:solidFill>
              </a:rPr>
              <a:t>Command Career Counselor</a:t>
            </a:r>
            <a:endParaRPr lang="en-US"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2743200"/>
            <a:ext cx="8229600" cy="3581400"/>
          </a:xfrm>
        </p:spPr>
        <p:txBody>
          <a:bodyPr/>
          <a:lstStyle/>
          <a:p>
            <a:r>
              <a:rPr lang="en-US" sz="3200" dirty="0" smtClean="0"/>
              <a:t>Career Development Boards</a:t>
            </a:r>
          </a:p>
          <a:p>
            <a:endParaRPr lang="en-US" sz="3200" dirty="0" smtClean="0"/>
          </a:p>
          <a:p>
            <a:r>
              <a:rPr lang="en-US" sz="3200" dirty="0" smtClean="0"/>
              <a:t>Career Management System</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Development Board</a:t>
            </a:r>
            <a:endParaRPr lang="en-US" dirty="0"/>
          </a:p>
        </p:txBody>
      </p:sp>
      <p:sp>
        <p:nvSpPr>
          <p:cNvPr id="3" name="Content Placeholder 2"/>
          <p:cNvSpPr>
            <a:spLocks noGrp="1"/>
          </p:cNvSpPr>
          <p:nvPr>
            <p:ph idx="1"/>
          </p:nvPr>
        </p:nvSpPr>
        <p:spPr>
          <a:xfrm>
            <a:off x="457200" y="2743200"/>
            <a:ext cx="8229600" cy="3581400"/>
          </a:xfrm>
        </p:spPr>
        <p:txBody>
          <a:bodyPr/>
          <a:lstStyle/>
          <a:p>
            <a:r>
              <a:rPr lang="en-US" sz="3200" dirty="0" smtClean="0"/>
              <a:t>The command master chief, senior enlisted leader and the command career counselor team are critical focal points for career development initiatives within the command.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80288"/>
          </a:xfrm>
        </p:spPr>
        <p:txBody>
          <a:bodyPr>
            <a:normAutofit fontScale="90000"/>
          </a:bodyPr>
          <a:lstStyle/>
          <a:p>
            <a:r>
              <a:rPr lang="en-US" dirty="0" smtClean="0"/>
              <a:t>Career Development Board</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Maintain personnel stability by retaining top quality Sailors in the proper skills balance and in the required numbers;</a:t>
            </a:r>
          </a:p>
          <a:p>
            <a:r>
              <a:rPr lang="en-US" sz="3200" dirty="0" smtClean="0"/>
              <a:t>Ensure all Sailors and their families are provided the necessary guidance to make informed career decisions</a:t>
            </a:r>
          </a:p>
          <a:p>
            <a:r>
              <a:rPr lang="en-US" sz="3200" dirty="0" smtClean="0"/>
              <a:t>Encourage members to actively participate in the Navy Reserve if they leave Active duty and ensure they receive appropriate transition counseling</a:t>
            </a:r>
          </a:p>
          <a:p>
            <a:pPr>
              <a:buNone/>
            </a:pP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56488"/>
          </a:xfrm>
        </p:spPr>
        <p:txBody>
          <a:bodyPr/>
          <a:lstStyle/>
          <a:p>
            <a:r>
              <a:rPr lang="en-US" dirty="0" smtClean="0"/>
              <a:t>Career Development Board</a:t>
            </a:r>
            <a:endParaRPr lang="en-US" dirty="0"/>
          </a:p>
        </p:txBody>
      </p:sp>
      <p:sp>
        <p:nvSpPr>
          <p:cNvPr id="3" name="Content Placeholder 2"/>
          <p:cNvSpPr>
            <a:spLocks noGrp="1"/>
          </p:cNvSpPr>
          <p:nvPr>
            <p:ph idx="1"/>
          </p:nvPr>
        </p:nvSpPr>
        <p:spPr>
          <a:xfrm>
            <a:off x="457200" y="2133600"/>
            <a:ext cx="8229600" cy="4038600"/>
          </a:xfrm>
        </p:spPr>
        <p:txBody>
          <a:bodyPr>
            <a:normAutofit/>
          </a:bodyPr>
          <a:lstStyle/>
          <a:p>
            <a:r>
              <a:rPr lang="en-US" dirty="0" smtClean="0"/>
              <a:t>CDBs are required for all Sailors upon reporting to a command, after six months on board, at 12-months on board and at 12-month intervals thereafter.  Official guidance is contained in </a:t>
            </a:r>
            <a:r>
              <a:rPr lang="en-US" dirty="0" smtClean="0">
                <a:hlinkClick r:id="rId2"/>
              </a:rPr>
              <a:t>OPNAVINST 1040.11D</a:t>
            </a:r>
            <a:r>
              <a:rPr lang="en-US" dirty="0" smtClean="0"/>
              <a:t>, Navy Enlisted Retention and Career Development Program.</a:t>
            </a:r>
          </a:p>
          <a:p>
            <a:pPr>
              <a:buNone/>
            </a:pPr>
            <a:endParaRPr lang="en-US" dirty="0" smtClean="0"/>
          </a:p>
          <a:p>
            <a:r>
              <a:rPr lang="en-US" dirty="0" smtClean="0"/>
              <a:t>Also when a Sailor fails to advance off an advancement exam or board. – These are often the most important for getting a Sailor back on the right track.</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dirty="0" smtClean="0"/>
              <a:t>Career Development Board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Typical topics covered during a CDB include watch-standing qualifications, continued education goals, advancement, short- and long-term career objectives, Perform-to-Serve (PTS) and Armed Services Vocational Aptitude Battery (ASVAB) scores.  Leadership can use CDBs to learn the priorities of the Sailor and align the Sailor’s priorities to the needs of the Navy.  </a:t>
            </a:r>
          </a:p>
          <a:p>
            <a:r>
              <a:rPr lang="en-US" dirty="0" smtClean="0"/>
              <a:t>Following the CBD, the detailed minutes and recommendations are captured in the Career Information Management System (CIMS) by the career counselor or member of the chain of command authorized by the command for documentation.  This includes what was discussed and is used to help keep the current and future commands informed of the Sailor’s progress and career goals.  </a:t>
            </a:r>
          </a:p>
          <a:p>
            <a:r>
              <a:rPr lang="en-US" dirty="0" smtClean="0"/>
              <a:t>With full access to the Electronic Service Record (ESR) for each Sailor, the career counselor is able to gain a thorough understanding of the Sailors’ experience and performance, resulting in recommendations best tailored to the Sailor and to more precisely tailor a career development path.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13688"/>
          </a:xfrm>
        </p:spPr>
        <p:txBody>
          <a:bodyPr>
            <a:normAutofit fontScale="90000"/>
          </a:bodyPr>
          <a:lstStyle/>
          <a:p>
            <a:r>
              <a:rPr lang="en-US" dirty="0" smtClean="0"/>
              <a:t>CIMS – Career Information Management System</a:t>
            </a:r>
          </a:p>
        </p:txBody>
      </p:sp>
      <p:sp>
        <p:nvSpPr>
          <p:cNvPr id="3" name="Content Placeholder 2"/>
          <p:cNvSpPr>
            <a:spLocks noGrp="1"/>
          </p:cNvSpPr>
          <p:nvPr>
            <p:ph idx="1"/>
          </p:nvPr>
        </p:nvSpPr>
        <p:spPr>
          <a:xfrm>
            <a:off x="457200" y="2362200"/>
            <a:ext cx="8229600" cy="4495800"/>
          </a:xfrm>
        </p:spPr>
        <p:txBody>
          <a:bodyPr>
            <a:normAutofit fontScale="92500" lnSpcReduction="10000"/>
          </a:bodyPr>
          <a:lstStyle/>
          <a:p>
            <a:r>
              <a:rPr lang="en-US" dirty="0" smtClean="0"/>
              <a:t> Reports are easily compiled allow for command tracking of CDBs, Family Care Plan, PTS, Projected Rotation Date (PRD), and End of Active Obligated Service (EAOS). </a:t>
            </a:r>
          </a:p>
          <a:p>
            <a:pPr>
              <a:buNone/>
            </a:pPr>
            <a:endParaRPr lang="en-US" dirty="0" smtClean="0"/>
          </a:p>
          <a:p>
            <a:r>
              <a:rPr lang="en-US" dirty="0" smtClean="0"/>
              <a:t>CIMS is available to all shore commands with Internet access and on board 150 ships using CIMS Afloat on the Navy Standard Integrated Personnel (NSIPS) server.  As the Navy’s primary business solution for human resources management, NSIPS is the system and data platform on which CIMS operates.  The primary function of CIMS is to assist career counselors and those responsible with tracking, conducting and documenting CDBs.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56488"/>
          </a:xfrm>
        </p:spPr>
        <p:txBody>
          <a:bodyPr/>
          <a:lstStyle/>
          <a:p>
            <a:pPr algn="ctr"/>
            <a:r>
              <a:rPr lang="en-US" dirty="0" smtClean="0"/>
              <a:t>CMS/ID</a:t>
            </a:r>
            <a:endParaRPr lang="en-US" dirty="0"/>
          </a:p>
        </p:txBody>
      </p:sp>
      <p:sp>
        <p:nvSpPr>
          <p:cNvPr id="3" name="Content Placeholder 2"/>
          <p:cNvSpPr>
            <a:spLocks noGrp="1"/>
          </p:cNvSpPr>
          <p:nvPr>
            <p:ph idx="1"/>
          </p:nvPr>
        </p:nvSpPr>
        <p:spPr/>
        <p:txBody>
          <a:bodyPr/>
          <a:lstStyle/>
          <a:p>
            <a:r>
              <a:rPr lang="en-US" sz="3200" dirty="0" smtClean="0"/>
              <a:t>Reserve Component (RC) sailors should start applying right at their 9 month window.</a:t>
            </a:r>
          </a:p>
          <a:p>
            <a:pPr>
              <a:buNone/>
            </a:pPr>
            <a:endParaRPr lang="en-US" sz="3200" dirty="0" smtClean="0"/>
          </a:p>
          <a:p>
            <a:r>
              <a:rPr lang="en-US" sz="3200" dirty="0" smtClean="0"/>
              <a:t>RC Sailors will become In Assignment Processing (IAP) once their PRD expires and they will be subject to the needs of the Navy.</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fontScale="90000"/>
          </a:bodyPr>
          <a:lstStyle/>
          <a:p>
            <a:pPr algn="ctr"/>
            <a:r>
              <a:rPr lang="en-US" dirty="0" smtClean="0"/>
              <a:t>CMS/ID</a:t>
            </a:r>
            <a:endParaRPr lang="en-US" dirty="0"/>
          </a:p>
        </p:txBody>
      </p:sp>
      <p:sp>
        <p:nvSpPr>
          <p:cNvPr id="3" name="Content Placeholder 2"/>
          <p:cNvSpPr>
            <a:spLocks noGrp="1"/>
          </p:cNvSpPr>
          <p:nvPr>
            <p:ph idx="1"/>
          </p:nvPr>
        </p:nvSpPr>
        <p:spPr>
          <a:xfrm>
            <a:off x="457200" y="2438400"/>
            <a:ext cx="8229600" cy="3886200"/>
          </a:xfrm>
          <a:ln>
            <a:solidFill>
              <a:schemeClr val="accent1"/>
            </a:solidFill>
          </a:ln>
        </p:spPr>
        <p:txBody>
          <a:bodyPr/>
          <a:lstStyle/>
          <a:p>
            <a:r>
              <a:rPr lang="en-US" dirty="0" smtClean="0"/>
              <a:t>CMS-ID is designed and used by Sailors, Command Career Counselors and Command Personnel. The Web-based system allows Sailors to view available jobs and make their own applications or through their Command Career Counselor. Sailors can view CMS-ID through a secure website located at </a:t>
            </a:r>
          </a:p>
          <a:p>
            <a:pPr>
              <a:buNone/>
            </a:pPr>
            <a:endParaRPr lang="en-US" dirty="0" smtClean="0">
              <a:hlinkClick r:id="rId2"/>
            </a:endParaRPr>
          </a:p>
          <a:p>
            <a:pPr algn="ctr">
              <a:buNone/>
            </a:pPr>
            <a:r>
              <a:rPr lang="en-US" dirty="0" smtClean="0">
                <a:solidFill>
                  <a:srgbClr val="002060"/>
                </a:solidFill>
                <a:hlinkClick r:id="rId2"/>
              </a:rPr>
              <a:t>HTTPS://WWW.CMSID.NAVY.MIL</a:t>
            </a:r>
            <a:endParaRPr lang="en-US" dirty="0" smtClean="0">
              <a:solidFill>
                <a:srgbClr val="002060"/>
              </a:solidFill>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normAutofit fontScale="90000"/>
          </a:bodyPr>
          <a:lstStyle/>
          <a:p>
            <a:pPr algn="ctr"/>
            <a:r>
              <a:rPr lang="en-US" dirty="0" smtClean="0"/>
              <a:t>CMS/ID</a:t>
            </a:r>
            <a:endParaRPr lang="en-US" dirty="0"/>
          </a:p>
        </p:txBody>
      </p:sp>
      <p:sp>
        <p:nvSpPr>
          <p:cNvPr id="3" name="Content Placeholder 2"/>
          <p:cNvSpPr>
            <a:spLocks noGrp="1"/>
          </p:cNvSpPr>
          <p:nvPr>
            <p:ph idx="1"/>
          </p:nvPr>
        </p:nvSpPr>
        <p:spPr>
          <a:xfrm>
            <a:off x="457200" y="1752600"/>
            <a:ext cx="8229600" cy="5105400"/>
          </a:xfrm>
        </p:spPr>
        <p:txBody>
          <a:bodyPr>
            <a:normAutofit fontScale="47500" lnSpcReduction="20000"/>
          </a:bodyPr>
          <a:lstStyle/>
          <a:p>
            <a:r>
              <a:rPr lang="en-US" sz="4200" dirty="0" smtClean="0"/>
              <a:t>CCC – Man-power can assist also</a:t>
            </a:r>
          </a:p>
          <a:p>
            <a:r>
              <a:rPr lang="en-US" sz="4200" dirty="0" smtClean="0"/>
              <a:t>Chiefs should be able to step a Sailor through this process as well as they can through NROWS.</a:t>
            </a:r>
          </a:p>
          <a:p>
            <a:r>
              <a:rPr lang="en-US" sz="4200" dirty="0" smtClean="0"/>
              <a:t>CCCs maintain the ability to submit job applications for Sailors.</a:t>
            </a:r>
          </a:p>
          <a:p>
            <a:r>
              <a:rPr lang="en-US" sz="4200" dirty="0" smtClean="0"/>
              <a:t>Interaction between Command - CCC - Detailer - Sailor remains the most important aspect of career management.</a:t>
            </a:r>
          </a:p>
          <a:p>
            <a:r>
              <a:rPr lang="en-US" sz="4200" dirty="0" smtClean="0"/>
              <a:t>Sailors will continue to work with their CCCs and/or Detailers for their next job assignments.</a:t>
            </a:r>
          </a:p>
          <a:p>
            <a:r>
              <a:rPr lang="en-US" sz="4200" dirty="0" smtClean="0"/>
              <a:t>Sailors will continue to rely on robust command involvement to ensure none enter the detailing process without guidance and mentorship. </a:t>
            </a:r>
          </a:p>
          <a:p>
            <a:pPr lvl="1">
              <a:buNone/>
            </a:pPr>
            <a:r>
              <a:rPr lang="en-US" sz="4200" dirty="0" err="1" smtClean="0"/>
              <a:t>Deckplate</a:t>
            </a:r>
            <a:r>
              <a:rPr lang="en-US" sz="4200" dirty="0" smtClean="0"/>
              <a:t> leaders will continue to encourage Sailors to seek informed counsel and work closely with their CCCs throughout the orders negotiation process.</a:t>
            </a:r>
          </a:p>
          <a:p>
            <a:pPr lvl="0"/>
            <a:r>
              <a:rPr lang="en-US" sz="4200" dirty="0" smtClean="0"/>
              <a:t>Sailors must be within their orders negotiation window to submit job applications. CMS/ID will block any application attempts outside the negotiation window. </a:t>
            </a:r>
          </a:p>
          <a:p>
            <a:pPr lvl="0"/>
            <a:r>
              <a:rPr lang="en-US" sz="4200" dirty="0" smtClean="0"/>
              <a:t>Command leadership will ensure Sailors are provided access to CAC-enable computers and to the Internet to support detailing efforts.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lgn="ctr">
              <a:buNone/>
            </a:pPr>
            <a:r>
              <a:rPr lang="en-US" dirty="0" smtClean="0"/>
              <a:t>Questions?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200" dirty="0" smtClean="0">
                <a:solidFill>
                  <a:schemeClr val="tx1"/>
                </a:solidFill>
                <a:latin typeface="+mn-lt"/>
              </a:rPr>
              <a:t>ONLINE SEVICE RECORDS</a:t>
            </a:r>
            <a:endParaRPr lang="en-US" sz="3200" dirty="0">
              <a:solidFill>
                <a:schemeClr val="tx1"/>
              </a:solidFill>
              <a:latin typeface="+mn-lt"/>
            </a:endParaRPr>
          </a:p>
        </p:txBody>
      </p:sp>
      <p:sp>
        <p:nvSpPr>
          <p:cNvPr id="3" name="Content Placeholder 2"/>
          <p:cNvSpPr>
            <a:spLocks noGrp="1"/>
          </p:cNvSpPr>
          <p:nvPr>
            <p:ph idx="1"/>
          </p:nvPr>
        </p:nvSpPr>
        <p:spPr/>
        <p:txBody>
          <a:bodyPr>
            <a:normAutofit/>
          </a:bodyPr>
          <a:lstStyle/>
          <a:p>
            <a:r>
              <a:rPr lang="en-US" dirty="0" smtClean="0"/>
              <a:t>Where are they located?</a:t>
            </a:r>
          </a:p>
          <a:p>
            <a:endParaRPr lang="en-US" dirty="0" smtClean="0"/>
          </a:p>
          <a:p>
            <a:r>
              <a:rPr lang="en-US" dirty="0" smtClean="0"/>
              <a:t>What do they contain?</a:t>
            </a:r>
          </a:p>
          <a:p>
            <a:endParaRPr lang="en-US" dirty="0" smtClean="0"/>
          </a:p>
          <a:p>
            <a:r>
              <a:rPr lang="en-US" dirty="0" smtClean="0"/>
              <a:t>Can you correct them?</a:t>
            </a:r>
          </a:p>
          <a:p>
            <a:pPr lvl="1"/>
            <a:r>
              <a:rPr lang="en-US" dirty="0" smtClean="0"/>
              <a:t>How do you correct them?</a:t>
            </a:r>
          </a:p>
          <a:p>
            <a:endParaRPr lang="en-US" dirty="0" smtClean="0"/>
          </a:p>
          <a:p>
            <a:r>
              <a:rPr lang="en-US" dirty="0" smtClean="0"/>
              <a:t>Why are they important?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3200" dirty="0" smtClean="0">
                <a:solidFill>
                  <a:schemeClr val="tx1"/>
                </a:solidFill>
                <a:latin typeface="+mn-lt"/>
              </a:rPr>
              <a:t>EVALUATION CONTINUITY</a:t>
            </a:r>
            <a:endParaRPr lang="en-US" sz="3200" dirty="0">
              <a:solidFill>
                <a:schemeClr val="tx1"/>
              </a:solidFill>
              <a:latin typeface="+mn-lt"/>
            </a:endParaRPr>
          </a:p>
        </p:txBody>
      </p:sp>
      <p:sp>
        <p:nvSpPr>
          <p:cNvPr id="3" name="Content Placeholder 2"/>
          <p:cNvSpPr>
            <a:spLocks noGrp="1"/>
          </p:cNvSpPr>
          <p:nvPr>
            <p:ph idx="1"/>
          </p:nvPr>
        </p:nvSpPr>
        <p:spPr>
          <a:xfrm>
            <a:off x="457200" y="1981200"/>
            <a:ext cx="8229600" cy="4343400"/>
          </a:xfrm>
        </p:spPr>
        <p:txBody>
          <a:bodyPr/>
          <a:lstStyle/>
          <a:p>
            <a:r>
              <a:rPr lang="en-US" dirty="0" smtClean="0"/>
              <a:t>What is Evaluation Continuity?</a:t>
            </a:r>
          </a:p>
          <a:p>
            <a:endParaRPr lang="en-US" dirty="0" smtClean="0"/>
          </a:p>
          <a:p>
            <a:r>
              <a:rPr lang="en-US" dirty="0" smtClean="0"/>
              <a:t>What can you do to fix an evaluation?</a:t>
            </a:r>
          </a:p>
          <a:p>
            <a:endParaRPr lang="en-US" dirty="0" smtClean="0"/>
          </a:p>
          <a:p>
            <a:r>
              <a:rPr lang="en-US" dirty="0" smtClean="0"/>
              <a:t>Who is this important to?</a:t>
            </a:r>
          </a:p>
          <a:p>
            <a:pPr lvl="1"/>
            <a:r>
              <a:rPr lang="en-US" dirty="0" smtClean="0"/>
              <a:t>Why is this important even as a Chief/Senior Chief and Master Chief?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dirty="0" smtClean="0">
                <a:solidFill>
                  <a:schemeClr val="tx1"/>
                </a:solidFill>
                <a:latin typeface="+mn-lt"/>
              </a:rPr>
              <a:t>CAREER DEVELOPMENT BOARDS</a:t>
            </a:r>
            <a:endParaRPr lang="en-US" sz="3200" dirty="0">
              <a:solidFill>
                <a:schemeClr val="tx1"/>
              </a:solidFill>
              <a:latin typeface="+mn-lt"/>
            </a:endParaRPr>
          </a:p>
        </p:txBody>
      </p:sp>
      <p:sp>
        <p:nvSpPr>
          <p:cNvPr id="3" name="Content Placeholder 2"/>
          <p:cNvSpPr>
            <a:spLocks noGrp="1"/>
          </p:cNvSpPr>
          <p:nvPr>
            <p:ph idx="1"/>
          </p:nvPr>
        </p:nvSpPr>
        <p:spPr>
          <a:xfrm>
            <a:off x="457200" y="1905000"/>
            <a:ext cx="8229600" cy="4419600"/>
          </a:xfrm>
        </p:spPr>
        <p:txBody>
          <a:bodyPr/>
          <a:lstStyle/>
          <a:p>
            <a:r>
              <a:rPr lang="en-US" dirty="0" smtClean="0"/>
              <a:t>Who is in charge of Career Development Boards (CDBs)?</a:t>
            </a:r>
          </a:p>
          <a:p>
            <a:endParaRPr lang="en-US" dirty="0" smtClean="0"/>
          </a:p>
          <a:p>
            <a:r>
              <a:rPr lang="en-US" dirty="0" smtClean="0"/>
              <a:t>When are they required? What is discussed?</a:t>
            </a:r>
          </a:p>
          <a:p>
            <a:endParaRPr lang="en-US" dirty="0" smtClean="0"/>
          </a:p>
          <a:p>
            <a:r>
              <a:rPr lang="en-US" dirty="0" smtClean="0"/>
              <a:t>Can they be done when not required?</a:t>
            </a:r>
          </a:p>
          <a:p>
            <a:endParaRPr lang="en-US" dirty="0" smtClean="0"/>
          </a:p>
          <a:p>
            <a:r>
              <a:rPr lang="en-US" dirty="0" smtClean="0"/>
              <a:t>Why do we care about CDBs?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a:bodyPr>
          <a:lstStyle/>
          <a:p>
            <a:pPr algn="ctr"/>
            <a:r>
              <a:rPr lang="en-US" sz="3200" dirty="0" smtClean="0">
                <a:solidFill>
                  <a:schemeClr val="tx1"/>
                </a:solidFill>
                <a:latin typeface="+mn-lt"/>
              </a:rPr>
              <a:t>CAREER MANAGEMENT SYSTEM</a:t>
            </a:r>
            <a:endParaRPr lang="en-US" sz="3200" dirty="0">
              <a:solidFill>
                <a:schemeClr val="tx1"/>
              </a:solidFill>
              <a:latin typeface="+mn-lt"/>
            </a:endParaRPr>
          </a:p>
        </p:txBody>
      </p:sp>
      <p:sp>
        <p:nvSpPr>
          <p:cNvPr id="3" name="Content Placeholder 2"/>
          <p:cNvSpPr>
            <a:spLocks noGrp="1"/>
          </p:cNvSpPr>
          <p:nvPr>
            <p:ph idx="1"/>
          </p:nvPr>
        </p:nvSpPr>
        <p:spPr>
          <a:xfrm>
            <a:off x="457200" y="2133600"/>
            <a:ext cx="8229600" cy="4084320"/>
          </a:xfrm>
        </p:spPr>
        <p:txBody>
          <a:bodyPr/>
          <a:lstStyle/>
          <a:p>
            <a:r>
              <a:rPr lang="en-US" dirty="0" smtClean="0"/>
              <a:t>What is the Career Management System (CMS)?</a:t>
            </a:r>
          </a:p>
          <a:p>
            <a:endParaRPr lang="en-US" dirty="0" smtClean="0"/>
          </a:p>
          <a:p>
            <a:r>
              <a:rPr lang="en-US" dirty="0" smtClean="0"/>
              <a:t>Who manages CMS?</a:t>
            </a:r>
          </a:p>
          <a:p>
            <a:endParaRPr lang="en-US" dirty="0" smtClean="0"/>
          </a:p>
          <a:p>
            <a:r>
              <a:rPr lang="en-US" dirty="0" smtClean="0"/>
              <a:t>When is someone eligible for CMS?</a:t>
            </a:r>
          </a:p>
          <a:p>
            <a:endParaRPr lang="en-US" dirty="0" smtClean="0"/>
          </a:p>
          <a:p>
            <a:r>
              <a:rPr lang="en-US" dirty="0" smtClean="0"/>
              <a:t>How does the application process work?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How to remove duplicates from your OMPF:</a:t>
            </a:r>
            <a:endParaRPr lang="en-US" dirty="0"/>
          </a:p>
        </p:txBody>
      </p:sp>
      <p:sp>
        <p:nvSpPr>
          <p:cNvPr id="5" name="Content Placeholder 4"/>
          <p:cNvSpPr>
            <a:spLocks noGrp="1"/>
          </p:cNvSpPr>
          <p:nvPr>
            <p:ph idx="1"/>
          </p:nvPr>
        </p:nvSpPr>
        <p:spPr>
          <a:xfrm>
            <a:off x="457200" y="2667000"/>
            <a:ext cx="8229600" cy="3962399"/>
          </a:xfrm>
        </p:spPr>
        <p:txBody>
          <a:bodyPr>
            <a:normAutofit/>
          </a:bodyPr>
          <a:lstStyle/>
          <a:p>
            <a:r>
              <a:rPr lang="en-US" dirty="0" smtClean="0">
                <a:hlinkClick r:id="rId2"/>
              </a:rPr>
              <a:t>cscmailbox@navy.mil</a:t>
            </a:r>
            <a:endParaRPr lang="en-US" dirty="0" smtClean="0"/>
          </a:p>
          <a:p>
            <a:r>
              <a:rPr lang="en-US" dirty="0" smtClean="0"/>
              <a:t>This organizational e-mail accepts encrypted e-mails, please include your full SSN.  This helps speed up the purging of your record.</a:t>
            </a:r>
          </a:p>
          <a:p>
            <a:r>
              <a:rPr lang="en-US" dirty="0" smtClean="0"/>
              <a:t>DO NOT SUBMIT DOCUMENTS TO THIS E-MAIL ADDRESS.  It will be deleted with no response.</a:t>
            </a:r>
          </a:p>
          <a:p>
            <a:r>
              <a:rPr lang="en-US" dirty="0" smtClean="0"/>
              <a:t>See the following slide for e-mail template.</a:t>
            </a:r>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II_x0020_Disclaimer xmlns="ce2afe17-02ed-4c25-849f-ae3a66a7241f" xsi:nil="true"/>
    <_dlc_DocId xmlns="ff19d0d7-41d4-4238-886b-27a76f1bcd44">YV5H3YNU5YXT-355-42</_dlc_DocId>
    <_dlc_DocIdUrl xmlns="ff19d0d7-41d4-4238-886b-27a76f1bcd44">
      <Url>https://private.navyreserve.navy.mil/RCC_Northwest/n00c/_layouts/DocIdRedir.aspx?ID=YV5H3YNU5YXT-355-42</Url>
      <Description>YV5H3YNU5YXT-355-42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E91BF4D01084DB50D457212511DBA" ma:contentTypeVersion="3" ma:contentTypeDescription="Create a new document." ma:contentTypeScope="" ma:versionID="0bf3dcacbc88914babf91b8128212acd">
  <xsd:schema xmlns:xsd="http://www.w3.org/2001/XMLSchema" xmlns:xs="http://www.w3.org/2001/XMLSchema" xmlns:p="http://schemas.microsoft.com/office/2006/metadata/properties" xmlns:ns2="ce2afe17-02ed-4c25-849f-ae3a66a7241f" xmlns:ns3="ff19d0d7-41d4-4238-886b-27a76f1bcd44" targetNamespace="http://schemas.microsoft.com/office/2006/metadata/properties" ma:root="true" ma:fieldsID="b668b9b3c2a74bf5b3fefd7f4a686b04" ns2:_="" ns3:_="">
    <xsd:import namespace="ce2afe17-02ed-4c25-849f-ae3a66a7241f"/>
    <xsd:import namespace="ff19d0d7-41d4-4238-886b-27a76f1bcd44"/>
    <xsd:element name="properties">
      <xsd:complexType>
        <xsd:sequence>
          <xsd:element name="documentManagement">
            <xsd:complexType>
              <xsd:all>
                <xsd:element ref="ns2:PII_x0020_Disclaime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afe17-02ed-4c25-849f-ae3a66a7241f" elementFormDefault="qualified">
    <xsd:import namespace="http://schemas.microsoft.com/office/2006/documentManagement/types"/>
    <xsd:import namespace="http://schemas.microsoft.com/office/infopath/2007/PartnerControls"/>
    <xsd:element name="PII_x0020_Disclaimer" ma:index="8" nillable="true" ma:displayName="PII Disclaimer" ma:description="&#10;* For more information on PII please visit https://private.navyreserve.navy.mil/DOD%20Directives/540011p.pdf" ma:format="RadioButtons" ma:internalName="PII_x0020_Disclaimer" ma:readOnly="false">
      <xsd:simpleType>
        <xsd:restriction base="dms:Choice">
          <xsd:enumeration value="This document contains no PII"/>
          <xsd:enumeration value="This document contains PII as outlined in DOD Directive 5400.11:Section E2.2* and is encrypted/password protected"/>
        </xsd:restriction>
      </xsd:simpleType>
    </xsd:element>
  </xsd:schema>
  <xsd:schema xmlns:xsd="http://www.w3.org/2001/XMLSchema" xmlns:xs="http://www.w3.org/2001/XMLSchema" xmlns:dms="http://schemas.microsoft.com/office/2006/documentManagement/types" xmlns:pc="http://schemas.microsoft.com/office/infopath/2007/PartnerControls" targetNamespace="ff19d0d7-41d4-4238-886b-27a76f1bcd44"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6A65D-4932-4E33-AF3F-8C302618E175}">
  <ds:schemaRefs>
    <ds:schemaRef ds:uri="http://schemas.microsoft.com/sharepoint/events"/>
  </ds:schemaRefs>
</ds:datastoreItem>
</file>

<file path=customXml/itemProps2.xml><?xml version="1.0" encoding="utf-8"?>
<ds:datastoreItem xmlns:ds="http://schemas.openxmlformats.org/officeDocument/2006/customXml" ds:itemID="{B41FB39E-5874-4B19-BA97-E8063F6EBED4}">
  <ds:schemaRefs>
    <ds:schemaRef ds:uri="http://purl.org/dc/terms/"/>
    <ds:schemaRef ds:uri="http://schemas.microsoft.com/office/infopath/2007/PartnerControls"/>
    <ds:schemaRef ds:uri="http://schemas.microsoft.com/office/2006/documentManagement/types"/>
    <ds:schemaRef ds:uri="http://purl.org/dc/elements/1.1/"/>
    <ds:schemaRef ds:uri="ff19d0d7-41d4-4238-886b-27a76f1bcd44"/>
    <ds:schemaRef ds:uri="http://www.w3.org/XML/1998/namespace"/>
    <ds:schemaRef ds:uri="http://schemas.microsoft.com/office/2006/metadata/properties"/>
    <ds:schemaRef ds:uri="http://schemas.openxmlformats.org/package/2006/metadata/core-properties"/>
    <ds:schemaRef ds:uri="ce2afe17-02ed-4c25-849f-ae3a66a7241f"/>
    <ds:schemaRef ds:uri="http://purl.org/dc/dcmitype/"/>
  </ds:schemaRefs>
</ds:datastoreItem>
</file>

<file path=customXml/itemProps3.xml><?xml version="1.0" encoding="utf-8"?>
<ds:datastoreItem xmlns:ds="http://schemas.openxmlformats.org/officeDocument/2006/customXml" ds:itemID="{68E27043-EDA8-48E0-A9B8-3293CCD57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afe17-02ed-4c25-849f-ae3a66a7241f"/>
    <ds:schemaRef ds:uri="ff19d0d7-41d4-4238-886b-27a76f1bc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4334DDD-6173-4CA0-8A65-38720C917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557</TotalTime>
  <Words>1421</Words>
  <Application>Microsoft Office PowerPoint</Application>
  <PresentationFormat>On-screen Show (4:3)</PresentationFormat>
  <Paragraphs>206</Paragraphs>
  <Slides>54</Slides>
  <Notes>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PROFESSIONAL DEVELOPMENT</vt:lpstr>
      <vt:lpstr>PowerPoint Presentation</vt:lpstr>
      <vt:lpstr>       OMPF RECORD REVIEW  https://www.bol.navy.mil</vt:lpstr>
      <vt:lpstr>PowerPoint Presentation</vt:lpstr>
      <vt:lpstr>PowerPoint Presentation</vt:lpstr>
      <vt:lpstr>PowerPoint Presentation</vt:lpstr>
      <vt:lpstr>PowerPoint Presentation</vt:lpstr>
      <vt:lpstr>PowerPoint Presentation</vt:lpstr>
      <vt:lpstr>How to remove duplicates from your OMPF:</vt:lpstr>
      <vt:lpstr>PowerPoint Presentation</vt:lpstr>
      <vt:lpstr>What if I need items added to my OMPF?</vt:lpstr>
      <vt:lpstr>Performance Summary Record   https://www.bol.navy.mil</vt:lpstr>
      <vt:lpstr>PowerPoint Presentation</vt:lpstr>
      <vt:lpstr>PowerPoint Presentation</vt:lpstr>
      <vt:lpstr>PowerPoint Presentation</vt:lpstr>
      <vt:lpstr>What if an award is missing out of my PSR?</vt:lpstr>
      <vt:lpstr>PowerPoint Presentation</vt:lpstr>
      <vt:lpstr>What if I am missing evals off of my PSR?</vt:lpstr>
      <vt:lpstr>Condensed version</vt:lpstr>
      <vt:lpstr>NDAWS  https://awards.navy.mil</vt:lpstr>
      <vt:lpstr>PowerPoint Presentation</vt:lpstr>
      <vt:lpstr>PowerPoint Presentation</vt:lpstr>
      <vt:lpstr>PowerPoint Presentation</vt:lpstr>
      <vt:lpstr>How do I update my NDAWS?</vt:lpstr>
      <vt:lpstr>NSIPS ESR  https://nsips.nmci.navy.mil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get courses and/or awards entered into my NSIPS ESR?</vt:lpstr>
      <vt:lpstr>PowerPoint Presentation</vt:lpstr>
      <vt:lpstr>What if I am missing evals in my NSIPS ESR?</vt:lpstr>
      <vt:lpstr>Be proactive about your career and review these records at least once a year!  Any questions?</vt:lpstr>
      <vt:lpstr>Career Development</vt:lpstr>
      <vt:lpstr>Learning Objectives</vt:lpstr>
      <vt:lpstr>Career Development Board</vt:lpstr>
      <vt:lpstr>Career Development Board</vt:lpstr>
      <vt:lpstr>Career Development Board</vt:lpstr>
      <vt:lpstr>Career Development Board</vt:lpstr>
      <vt:lpstr>CIMS – Career Information Management System</vt:lpstr>
      <vt:lpstr>CMS/ID</vt:lpstr>
      <vt:lpstr>CMS/ID</vt:lpstr>
      <vt:lpstr>CMS/ID</vt:lpstr>
      <vt:lpstr>PowerPoint Presentation</vt:lpstr>
      <vt:lpstr>ONLINE SEVICE RECORDS</vt:lpstr>
      <vt:lpstr>EVALUATION CONTINUITY</vt:lpstr>
      <vt:lpstr>CAREER DEVELOPMENT BOARDS</vt:lpstr>
      <vt:lpstr>CAREER MANAGEMENT SYSTEM</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CUSTOMS, TRADITIONS AND HISTORY</dc:title>
  <dc:creator>ernest.s.blair</dc:creator>
  <cp:lastModifiedBy>Eric Olsen</cp:lastModifiedBy>
  <cp:revision>67</cp:revision>
  <dcterms:created xsi:type="dcterms:W3CDTF">2013-01-08T16:20:52Z</dcterms:created>
  <dcterms:modified xsi:type="dcterms:W3CDTF">2013-04-04T01:37:25Z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0x010100B38E91BF4D01084DB50D457212511DBA</vt:lpwstr>
  </property>
  <property fmtid="{D5CDD505-2E9C-101B-9397-08002B2CF9AE}" pid="3" name="_dlc_DocIdItemGuid">
    <vt:lpwstr>ec4c5d82-08d0-4b78-a777-bd2a0a8b1f41</vt:lpwstr>
  </property>
</Properties>
</file>